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9" d="100"/>
          <a:sy n="69"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71C627-AD24-4B00-9C0E-5DCC62E3921C}"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pt-BR"/>
        </a:p>
      </dgm:t>
    </dgm:pt>
    <dgm:pt modelId="{853C7C5B-6455-4A47-A610-E10BEEB54BD8}">
      <dgm:prSet phldrT="[Texto]"/>
      <dgm:spPr/>
      <dgm:t>
        <a:bodyPr/>
        <a:lstStyle/>
        <a:p>
          <a:endParaRPr lang="pt-BR" dirty="0"/>
        </a:p>
      </dgm:t>
    </dgm:pt>
    <dgm:pt modelId="{A068CFBA-3275-4816-8E0F-4F17CA0355CA}" type="parTrans" cxnId="{487A5F72-AB21-4F5A-AC19-73AD2F122E1A}">
      <dgm:prSet/>
      <dgm:spPr/>
      <dgm:t>
        <a:bodyPr/>
        <a:lstStyle/>
        <a:p>
          <a:endParaRPr lang="pt-BR"/>
        </a:p>
      </dgm:t>
    </dgm:pt>
    <dgm:pt modelId="{5242B95F-2380-4D3E-B3FE-EF2EC377F743}" type="sibTrans" cxnId="{487A5F72-AB21-4F5A-AC19-73AD2F122E1A}">
      <dgm:prSet/>
      <dgm:spPr/>
      <dgm:t>
        <a:bodyPr/>
        <a:lstStyle/>
        <a:p>
          <a:endParaRPr lang="pt-BR"/>
        </a:p>
      </dgm:t>
    </dgm:pt>
    <dgm:pt modelId="{82B745D5-839B-4659-A39F-BD8F1D92658A}" type="pres">
      <dgm:prSet presAssocID="{CC71C627-AD24-4B00-9C0E-5DCC62E3921C}" presName="Name0" presStyleCnt="0">
        <dgm:presLayoutVars>
          <dgm:chMax/>
          <dgm:chPref/>
          <dgm:dir/>
          <dgm:animLvl val="lvl"/>
        </dgm:presLayoutVars>
      </dgm:prSet>
      <dgm:spPr/>
    </dgm:pt>
    <dgm:pt modelId="{973B253C-C08B-4F39-ABFE-FA3D5C464955}" type="pres">
      <dgm:prSet presAssocID="{853C7C5B-6455-4A47-A610-E10BEEB54BD8}" presName="composite" presStyleCnt="0"/>
      <dgm:spPr/>
    </dgm:pt>
    <dgm:pt modelId="{6AD3FEAB-DC05-4C73-93D3-8A6BC74DFED5}" type="pres">
      <dgm:prSet presAssocID="{853C7C5B-6455-4A47-A610-E10BEEB54BD8}" presName="ParentAccentShape" presStyleLbl="trBgShp" presStyleIdx="0" presStyleCnt="1" custAng="0" custScaleX="295407" custScaleY="265481" custLinFactNeighborX="19295" custLinFactNeighborY="-542"/>
      <dgm:spPr/>
    </dgm:pt>
    <dgm:pt modelId="{A1D2FA89-9237-4538-9DD4-5C5C34F7FABB}" type="pres">
      <dgm:prSet presAssocID="{853C7C5B-6455-4A47-A610-E10BEEB54BD8}" presName="ParentText" presStyleLbl="revTx" presStyleIdx="0" presStyleCnt="2">
        <dgm:presLayoutVars>
          <dgm:chMax val="1"/>
          <dgm:chPref val="1"/>
          <dgm:bulletEnabled val="1"/>
        </dgm:presLayoutVars>
      </dgm:prSet>
      <dgm:spPr/>
    </dgm:pt>
    <dgm:pt modelId="{7232E3DC-EAC1-499E-863C-E26E16B7C0FD}" type="pres">
      <dgm:prSet presAssocID="{853C7C5B-6455-4A47-A610-E10BEEB54BD8}" presName="ChildText" presStyleLbl="revTx" presStyleIdx="1" presStyleCnt="2">
        <dgm:presLayoutVars>
          <dgm:chMax val="0"/>
          <dgm:chPref val="0"/>
        </dgm:presLayoutVars>
      </dgm:prSet>
      <dgm:spPr/>
    </dgm:pt>
    <dgm:pt modelId="{1BD73F83-D6C3-4924-AE69-8F147A7F8DB0}" type="pres">
      <dgm:prSet presAssocID="{853C7C5B-6455-4A47-A610-E10BEEB54BD8}" presName="ChildAccentShape" presStyleLbl="trBgShp" presStyleIdx="0" presStyleCnt="1"/>
      <dgm:spPr/>
    </dgm:pt>
    <dgm:pt modelId="{4DBC98EB-529C-4CF1-B1F8-DA4A6468B8BA}" type="pres">
      <dgm:prSet presAssocID="{853C7C5B-6455-4A47-A610-E10BEEB54BD8}" presName="Image" presStyleLbl="alignImgPlace1" presStyleIdx="0" presStyleCnt="1" custScaleX="69147" custScaleY="73880" custLinFactX="15171" custLinFactNeighborX="100000" custLinFactNeighborY="96650"/>
      <dgm:spPr>
        <a:blipFill rotWithShape="1">
          <a:blip xmlns:r="http://schemas.openxmlformats.org/officeDocument/2006/relationships" r:embed="rId1"/>
          <a:stretch>
            <a:fillRect/>
          </a:stretch>
        </a:blipFill>
      </dgm:spPr>
    </dgm:pt>
  </dgm:ptLst>
  <dgm:cxnLst>
    <dgm:cxn modelId="{487A5F72-AB21-4F5A-AC19-73AD2F122E1A}" srcId="{CC71C627-AD24-4B00-9C0E-5DCC62E3921C}" destId="{853C7C5B-6455-4A47-A610-E10BEEB54BD8}" srcOrd="0" destOrd="0" parTransId="{A068CFBA-3275-4816-8E0F-4F17CA0355CA}" sibTransId="{5242B95F-2380-4D3E-B3FE-EF2EC377F743}"/>
    <dgm:cxn modelId="{38D93E77-6E95-4DE9-85B7-146D8F3EBF31}" type="presOf" srcId="{CC71C627-AD24-4B00-9C0E-5DCC62E3921C}" destId="{82B745D5-839B-4659-A39F-BD8F1D92658A}" srcOrd="0" destOrd="0" presId="urn:microsoft.com/office/officeart/2009/3/layout/SnapshotPictureList"/>
    <dgm:cxn modelId="{9FD517AC-79D2-40F1-8578-A3ED86173FB4}" type="presOf" srcId="{853C7C5B-6455-4A47-A610-E10BEEB54BD8}" destId="{A1D2FA89-9237-4538-9DD4-5C5C34F7FABB}" srcOrd="0" destOrd="0" presId="urn:microsoft.com/office/officeart/2009/3/layout/SnapshotPictureList"/>
    <dgm:cxn modelId="{272EDDAE-D934-4153-A6FC-13F530930EB5}" type="presParOf" srcId="{82B745D5-839B-4659-A39F-BD8F1D92658A}" destId="{973B253C-C08B-4F39-ABFE-FA3D5C464955}" srcOrd="0" destOrd="0" presId="urn:microsoft.com/office/officeart/2009/3/layout/SnapshotPictureList"/>
    <dgm:cxn modelId="{F1298E8E-3E10-4177-94DC-179680C9449B}" type="presParOf" srcId="{973B253C-C08B-4F39-ABFE-FA3D5C464955}" destId="{6AD3FEAB-DC05-4C73-93D3-8A6BC74DFED5}" srcOrd="0" destOrd="0" presId="urn:microsoft.com/office/officeart/2009/3/layout/SnapshotPictureList"/>
    <dgm:cxn modelId="{74BD75DB-13DD-4EFF-BE1D-0A9F4A0C0A10}" type="presParOf" srcId="{973B253C-C08B-4F39-ABFE-FA3D5C464955}" destId="{A1D2FA89-9237-4538-9DD4-5C5C34F7FABB}" srcOrd="1" destOrd="0" presId="urn:microsoft.com/office/officeart/2009/3/layout/SnapshotPictureList"/>
    <dgm:cxn modelId="{A71F3518-7E03-4B80-933D-29421AB5A618}" type="presParOf" srcId="{973B253C-C08B-4F39-ABFE-FA3D5C464955}" destId="{7232E3DC-EAC1-499E-863C-E26E16B7C0FD}" srcOrd="2" destOrd="0" presId="urn:microsoft.com/office/officeart/2009/3/layout/SnapshotPictureList"/>
    <dgm:cxn modelId="{0BD1F5CC-F8D7-4948-A8CD-610EF0D9A82C}" type="presParOf" srcId="{973B253C-C08B-4F39-ABFE-FA3D5C464955}" destId="{1BD73F83-D6C3-4924-AE69-8F147A7F8DB0}" srcOrd="3" destOrd="0" presId="urn:microsoft.com/office/officeart/2009/3/layout/SnapshotPictureList"/>
    <dgm:cxn modelId="{8E0E0762-B842-4144-8946-70970CDBBB82}" type="presParOf" srcId="{973B253C-C08B-4F39-ABFE-FA3D5C464955}" destId="{4DBC98EB-529C-4CF1-B1F8-DA4A6468B8BA}"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635FFF-FF48-4AAE-B076-CD454A7D904B}"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pt-BR"/>
        </a:p>
      </dgm:t>
    </dgm:pt>
    <dgm:pt modelId="{618C6751-3A76-4C73-B900-B2B799086F7F}">
      <dgm:prSet phldrT="[Texto]"/>
      <dgm:spPr/>
      <dgm:t>
        <a:bodyPr/>
        <a:lstStyle/>
        <a:p>
          <a:r>
            <a:rPr lang="pt-BR"/>
            <a:t>ÉTICA</a:t>
          </a:r>
        </a:p>
      </dgm:t>
    </dgm:pt>
    <dgm:pt modelId="{0E71E4C8-F0FC-4C55-834A-08356EFB2980}" type="parTrans" cxnId="{F921A216-EFB7-4098-9B13-DE783A8A286B}">
      <dgm:prSet/>
      <dgm:spPr/>
      <dgm:t>
        <a:bodyPr/>
        <a:lstStyle/>
        <a:p>
          <a:endParaRPr lang="pt-BR"/>
        </a:p>
      </dgm:t>
    </dgm:pt>
    <dgm:pt modelId="{F2F51487-BBCC-44C5-A8A3-D650615465AD}" type="sibTrans" cxnId="{F921A216-EFB7-4098-9B13-DE783A8A286B}">
      <dgm:prSet/>
      <dgm:spPr/>
      <dgm:t>
        <a:bodyPr/>
        <a:lstStyle/>
        <a:p>
          <a:endParaRPr lang="pt-BR"/>
        </a:p>
      </dgm:t>
    </dgm:pt>
    <dgm:pt modelId="{39442473-0371-4002-AC2A-DF3D23176FF3}">
      <dgm:prSet/>
      <dgm:spPr/>
      <dgm:t>
        <a:bodyPr/>
        <a:lstStyle/>
        <a:p>
          <a:r>
            <a:rPr lang="pt-BR"/>
            <a:t>Cumprir e respeitar as leis</a:t>
          </a:r>
        </a:p>
      </dgm:t>
    </dgm:pt>
    <dgm:pt modelId="{7E91AFAD-0830-4BB4-8385-FBBBEE20BC93}" type="parTrans" cxnId="{48097730-AFF9-40EE-A1AC-FF4D21912669}">
      <dgm:prSet/>
      <dgm:spPr/>
      <dgm:t>
        <a:bodyPr/>
        <a:lstStyle/>
        <a:p>
          <a:endParaRPr lang="pt-BR"/>
        </a:p>
      </dgm:t>
    </dgm:pt>
    <dgm:pt modelId="{779C4F46-5DCD-4B99-B26A-4CE6EBF7B2C9}" type="sibTrans" cxnId="{48097730-AFF9-40EE-A1AC-FF4D21912669}">
      <dgm:prSet/>
      <dgm:spPr/>
      <dgm:t>
        <a:bodyPr/>
        <a:lstStyle/>
        <a:p>
          <a:endParaRPr lang="pt-BR"/>
        </a:p>
      </dgm:t>
    </dgm:pt>
    <dgm:pt modelId="{2E17D1FA-7D6E-44AD-A7E9-14D0652C5930}">
      <dgm:prSet/>
      <dgm:spPr/>
      <dgm:t>
        <a:bodyPr/>
        <a:lstStyle/>
        <a:p>
          <a:r>
            <a:rPr lang="pt-BR" dirty="0"/>
            <a:t>Preservar o meio ambiente</a:t>
          </a:r>
        </a:p>
      </dgm:t>
    </dgm:pt>
    <dgm:pt modelId="{827FB456-B660-46AD-A1DA-47596F978482}" type="parTrans" cxnId="{3BBBCC2E-5AA4-42AF-B7EF-5F587BFF1FEE}">
      <dgm:prSet/>
      <dgm:spPr/>
      <dgm:t>
        <a:bodyPr/>
        <a:lstStyle/>
        <a:p>
          <a:endParaRPr lang="pt-BR"/>
        </a:p>
      </dgm:t>
    </dgm:pt>
    <dgm:pt modelId="{EFB9A6F6-4D34-46B1-BB82-14BAF6232CA9}" type="sibTrans" cxnId="{3BBBCC2E-5AA4-42AF-B7EF-5F587BFF1FEE}">
      <dgm:prSet/>
      <dgm:spPr/>
      <dgm:t>
        <a:bodyPr/>
        <a:lstStyle/>
        <a:p>
          <a:endParaRPr lang="pt-BR"/>
        </a:p>
      </dgm:t>
    </dgm:pt>
    <dgm:pt modelId="{FE76C0C0-4DCF-4087-AED6-7943242664DE}">
      <dgm:prSet/>
      <dgm:spPr/>
      <dgm:t>
        <a:bodyPr/>
        <a:lstStyle/>
        <a:p>
          <a:r>
            <a:rPr lang="pt-BR"/>
            <a:t>Votar para os governantes</a:t>
          </a:r>
        </a:p>
      </dgm:t>
    </dgm:pt>
    <dgm:pt modelId="{C1D3B070-17FC-4545-8431-2DB4595CE1EA}" type="parTrans" cxnId="{B8EF8C59-297C-4F1B-A4C9-A96A399C41DD}">
      <dgm:prSet/>
      <dgm:spPr/>
      <dgm:t>
        <a:bodyPr/>
        <a:lstStyle/>
        <a:p>
          <a:endParaRPr lang="pt-BR"/>
        </a:p>
      </dgm:t>
    </dgm:pt>
    <dgm:pt modelId="{78F31B78-9520-4076-A071-9FAC764736A1}" type="sibTrans" cxnId="{B8EF8C59-297C-4F1B-A4C9-A96A399C41DD}">
      <dgm:prSet/>
      <dgm:spPr/>
      <dgm:t>
        <a:bodyPr/>
        <a:lstStyle/>
        <a:p>
          <a:endParaRPr lang="pt-BR"/>
        </a:p>
      </dgm:t>
    </dgm:pt>
    <dgm:pt modelId="{187F8C33-B8E7-4BDE-8721-181BD393FFA4}">
      <dgm:prSet/>
      <dgm:spPr/>
      <dgm:t>
        <a:bodyPr/>
        <a:lstStyle/>
        <a:p>
          <a:r>
            <a:rPr lang="pt-BR" dirty="0"/>
            <a:t>Preservar o bom convívio</a:t>
          </a:r>
        </a:p>
      </dgm:t>
    </dgm:pt>
    <dgm:pt modelId="{5EB49AB2-3BD1-43D9-9C24-963863E072F4}" type="parTrans" cxnId="{5DBD81E6-95B8-4EED-91C3-1D2B28522203}">
      <dgm:prSet/>
      <dgm:spPr/>
      <dgm:t>
        <a:bodyPr/>
        <a:lstStyle/>
        <a:p>
          <a:endParaRPr lang="pt-BR"/>
        </a:p>
      </dgm:t>
    </dgm:pt>
    <dgm:pt modelId="{2D1EF71A-49FA-47B7-AACB-03CBD82CD906}" type="sibTrans" cxnId="{5DBD81E6-95B8-4EED-91C3-1D2B28522203}">
      <dgm:prSet/>
      <dgm:spPr/>
      <dgm:t>
        <a:bodyPr/>
        <a:lstStyle/>
        <a:p>
          <a:endParaRPr lang="pt-BR"/>
        </a:p>
      </dgm:t>
    </dgm:pt>
    <dgm:pt modelId="{D809143D-D2AF-45B0-B80F-944FAAEB3B61}" type="pres">
      <dgm:prSet presAssocID="{80635FFF-FF48-4AAE-B076-CD454A7D904B}" presName="Name0" presStyleCnt="0">
        <dgm:presLayoutVars>
          <dgm:chMax val="1"/>
          <dgm:dir/>
          <dgm:animLvl val="ctr"/>
          <dgm:resizeHandles val="exact"/>
        </dgm:presLayoutVars>
      </dgm:prSet>
      <dgm:spPr/>
    </dgm:pt>
    <dgm:pt modelId="{512A78EF-0ED4-4412-8C1C-18500BBD21DA}" type="pres">
      <dgm:prSet presAssocID="{618C6751-3A76-4C73-B900-B2B799086F7F}" presName="centerShape" presStyleLbl="node0" presStyleIdx="0" presStyleCnt="1"/>
      <dgm:spPr/>
    </dgm:pt>
    <dgm:pt modelId="{A0D65AD9-32DA-4881-B3C3-31C14FC34C08}" type="pres">
      <dgm:prSet presAssocID="{2E17D1FA-7D6E-44AD-A7E9-14D0652C5930}" presName="node" presStyleLbl="node1" presStyleIdx="0" presStyleCnt="4">
        <dgm:presLayoutVars>
          <dgm:bulletEnabled val="1"/>
        </dgm:presLayoutVars>
      </dgm:prSet>
      <dgm:spPr/>
    </dgm:pt>
    <dgm:pt modelId="{E63D2D6B-DCB4-45E3-AE8F-26262FAD22C7}" type="pres">
      <dgm:prSet presAssocID="{2E17D1FA-7D6E-44AD-A7E9-14D0652C5930}" presName="dummy" presStyleCnt="0"/>
      <dgm:spPr/>
    </dgm:pt>
    <dgm:pt modelId="{904A83DC-68E8-4F6F-AA30-57616C16D5C8}" type="pres">
      <dgm:prSet presAssocID="{EFB9A6F6-4D34-46B1-BB82-14BAF6232CA9}" presName="sibTrans" presStyleLbl="sibTrans2D1" presStyleIdx="0" presStyleCnt="4"/>
      <dgm:spPr/>
    </dgm:pt>
    <dgm:pt modelId="{365DE5DC-223C-4409-9D83-618078101272}" type="pres">
      <dgm:prSet presAssocID="{FE76C0C0-4DCF-4087-AED6-7943242664DE}" presName="node" presStyleLbl="node1" presStyleIdx="1" presStyleCnt="4">
        <dgm:presLayoutVars>
          <dgm:bulletEnabled val="1"/>
        </dgm:presLayoutVars>
      </dgm:prSet>
      <dgm:spPr/>
    </dgm:pt>
    <dgm:pt modelId="{106706AC-0456-438C-99EA-2CB576792408}" type="pres">
      <dgm:prSet presAssocID="{FE76C0C0-4DCF-4087-AED6-7943242664DE}" presName="dummy" presStyleCnt="0"/>
      <dgm:spPr/>
    </dgm:pt>
    <dgm:pt modelId="{AC34FD56-BF61-46F1-9176-8D3791570581}" type="pres">
      <dgm:prSet presAssocID="{78F31B78-9520-4076-A071-9FAC764736A1}" presName="sibTrans" presStyleLbl="sibTrans2D1" presStyleIdx="1" presStyleCnt="4"/>
      <dgm:spPr/>
    </dgm:pt>
    <dgm:pt modelId="{9C38A0F4-E973-4018-88E8-2F495FFFDF4B}" type="pres">
      <dgm:prSet presAssocID="{187F8C33-B8E7-4BDE-8721-181BD393FFA4}" presName="node" presStyleLbl="node1" presStyleIdx="2" presStyleCnt="4">
        <dgm:presLayoutVars>
          <dgm:bulletEnabled val="1"/>
        </dgm:presLayoutVars>
      </dgm:prSet>
      <dgm:spPr/>
    </dgm:pt>
    <dgm:pt modelId="{F1A50151-D751-4D39-AC74-B92DF7444CFA}" type="pres">
      <dgm:prSet presAssocID="{187F8C33-B8E7-4BDE-8721-181BD393FFA4}" presName="dummy" presStyleCnt="0"/>
      <dgm:spPr/>
    </dgm:pt>
    <dgm:pt modelId="{9BF55F4F-E300-4585-91A5-1E9789ED9766}" type="pres">
      <dgm:prSet presAssocID="{2D1EF71A-49FA-47B7-AACB-03CBD82CD906}" presName="sibTrans" presStyleLbl="sibTrans2D1" presStyleIdx="2" presStyleCnt="4"/>
      <dgm:spPr/>
    </dgm:pt>
    <dgm:pt modelId="{81941495-F27E-4673-B3CC-915B22A970A3}" type="pres">
      <dgm:prSet presAssocID="{39442473-0371-4002-AC2A-DF3D23176FF3}" presName="node" presStyleLbl="node1" presStyleIdx="3" presStyleCnt="4">
        <dgm:presLayoutVars>
          <dgm:bulletEnabled val="1"/>
        </dgm:presLayoutVars>
      </dgm:prSet>
      <dgm:spPr/>
    </dgm:pt>
    <dgm:pt modelId="{201D392D-89B6-4A79-AB4A-9DEF7BF9997D}" type="pres">
      <dgm:prSet presAssocID="{39442473-0371-4002-AC2A-DF3D23176FF3}" presName="dummy" presStyleCnt="0"/>
      <dgm:spPr/>
    </dgm:pt>
    <dgm:pt modelId="{154CD9B7-2C01-4016-AA1D-EA55325FF964}" type="pres">
      <dgm:prSet presAssocID="{779C4F46-5DCD-4B99-B26A-4CE6EBF7B2C9}" presName="sibTrans" presStyleLbl="sibTrans2D1" presStyleIdx="3" presStyleCnt="4"/>
      <dgm:spPr/>
    </dgm:pt>
  </dgm:ptLst>
  <dgm:cxnLst>
    <dgm:cxn modelId="{F921A216-EFB7-4098-9B13-DE783A8A286B}" srcId="{80635FFF-FF48-4AAE-B076-CD454A7D904B}" destId="{618C6751-3A76-4C73-B900-B2B799086F7F}" srcOrd="0" destOrd="0" parTransId="{0E71E4C8-F0FC-4C55-834A-08356EFB2980}" sibTransId="{F2F51487-BBCC-44C5-A8A3-D650615465AD}"/>
    <dgm:cxn modelId="{3BBBCC2E-5AA4-42AF-B7EF-5F587BFF1FEE}" srcId="{618C6751-3A76-4C73-B900-B2B799086F7F}" destId="{2E17D1FA-7D6E-44AD-A7E9-14D0652C5930}" srcOrd="0" destOrd="0" parTransId="{827FB456-B660-46AD-A1DA-47596F978482}" sibTransId="{EFB9A6F6-4D34-46B1-BB82-14BAF6232CA9}"/>
    <dgm:cxn modelId="{48097730-AFF9-40EE-A1AC-FF4D21912669}" srcId="{618C6751-3A76-4C73-B900-B2B799086F7F}" destId="{39442473-0371-4002-AC2A-DF3D23176FF3}" srcOrd="3" destOrd="0" parTransId="{7E91AFAD-0830-4BB4-8385-FBBBEE20BC93}" sibTransId="{779C4F46-5DCD-4B99-B26A-4CE6EBF7B2C9}"/>
    <dgm:cxn modelId="{5B3CFE3A-1957-4716-B6B4-73D060A80E23}" type="presOf" srcId="{39442473-0371-4002-AC2A-DF3D23176FF3}" destId="{81941495-F27E-4673-B3CC-915B22A970A3}" srcOrd="0" destOrd="0" presId="urn:microsoft.com/office/officeart/2005/8/layout/radial6"/>
    <dgm:cxn modelId="{D0674B3B-1297-49C5-9483-B4B3B1A3BD30}" type="presOf" srcId="{2D1EF71A-49FA-47B7-AACB-03CBD82CD906}" destId="{9BF55F4F-E300-4585-91A5-1E9789ED9766}" srcOrd="0" destOrd="0" presId="urn:microsoft.com/office/officeart/2005/8/layout/radial6"/>
    <dgm:cxn modelId="{95F2BF3E-EE8E-4341-8D62-7E35D89E6C00}" type="presOf" srcId="{618C6751-3A76-4C73-B900-B2B799086F7F}" destId="{512A78EF-0ED4-4412-8C1C-18500BBD21DA}" srcOrd="0" destOrd="0" presId="urn:microsoft.com/office/officeart/2005/8/layout/radial6"/>
    <dgm:cxn modelId="{B8EF8C59-297C-4F1B-A4C9-A96A399C41DD}" srcId="{618C6751-3A76-4C73-B900-B2B799086F7F}" destId="{FE76C0C0-4DCF-4087-AED6-7943242664DE}" srcOrd="1" destOrd="0" parTransId="{C1D3B070-17FC-4545-8431-2DB4595CE1EA}" sibTransId="{78F31B78-9520-4076-A071-9FAC764736A1}"/>
    <dgm:cxn modelId="{763A1E9D-5147-43E1-B171-CA66A9A75E14}" type="presOf" srcId="{187F8C33-B8E7-4BDE-8721-181BD393FFA4}" destId="{9C38A0F4-E973-4018-88E8-2F495FFFDF4B}" srcOrd="0" destOrd="0" presId="urn:microsoft.com/office/officeart/2005/8/layout/radial6"/>
    <dgm:cxn modelId="{D723039E-4BCF-4724-B45B-FB0628CA40AD}" type="presOf" srcId="{78F31B78-9520-4076-A071-9FAC764736A1}" destId="{AC34FD56-BF61-46F1-9176-8D3791570581}" srcOrd="0" destOrd="0" presId="urn:microsoft.com/office/officeart/2005/8/layout/radial6"/>
    <dgm:cxn modelId="{C6225AA7-A89C-4EBD-8E6E-837A3E27A539}" type="presOf" srcId="{779C4F46-5DCD-4B99-B26A-4CE6EBF7B2C9}" destId="{154CD9B7-2C01-4016-AA1D-EA55325FF964}" srcOrd="0" destOrd="0" presId="urn:microsoft.com/office/officeart/2005/8/layout/radial6"/>
    <dgm:cxn modelId="{B60589BE-B456-400B-9735-E21E3DBDA69A}" type="presOf" srcId="{80635FFF-FF48-4AAE-B076-CD454A7D904B}" destId="{D809143D-D2AF-45B0-B80F-944FAAEB3B61}" srcOrd="0" destOrd="0" presId="urn:microsoft.com/office/officeart/2005/8/layout/radial6"/>
    <dgm:cxn modelId="{50DA63C3-63ED-42C6-9E1B-47F342662D4C}" type="presOf" srcId="{EFB9A6F6-4D34-46B1-BB82-14BAF6232CA9}" destId="{904A83DC-68E8-4F6F-AA30-57616C16D5C8}" srcOrd="0" destOrd="0" presId="urn:microsoft.com/office/officeart/2005/8/layout/radial6"/>
    <dgm:cxn modelId="{83D5E0DD-018C-47A2-8CC8-636A070B4675}" type="presOf" srcId="{2E17D1FA-7D6E-44AD-A7E9-14D0652C5930}" destId="{A0D65AD9-32DA-4881-B3C3-31C14FC34C08}" srcOrd="0" destOrd="0" presId="urn:microsoft.com/office/officeart/2005/8/layout/radial6"/>
    <dgm:cxn modelId="{5DBD81E6-95B8-4EED-91C3-1D2B28522203}" srcId="{618C6751-3A76-4C73-B900-B2B799086F7F}" destId="{187F8C33-B8E7-4BDE-8721-181BD393FFA4}" srcOrd="2" destOrd="0" parTransId="{5EB49AB2-3BD1-43D9-9C24-963863E072F4}" sibTransId="{2D1EF71A-49FA-47B7-AACB-03CBD82CD906}"/>
    <dgm:cxn modelId="{DD3F3DEA-F177-4DD6-8898-8F08530B433D}" type="presOf" srcId="{FE76C0C0-4DCF-4087-AED6-7943242664DE}" destId="{365DE5DC-223C-4409-9D83-618078101272}" srcOrd="0" destOrd="0" presId="urn:microsoft.com/office/officeart/2005/8/layout/radial6"/>
    <dgm:cxn modelId="{06C14BAE-A3F1-4218-9922-FFCD9B999F4E}" type="presParOf" srcId="{D809143D-D2AF-45B0-B80F-944FAAEB3B61}" destId="{512A78EF-0ED4-4412-8C1C-18500BBD21DA}" srcOrd="0" destOrd="0" presId="urn:microsoft.com/office/officeart/2005/8/layout/radial6"/>
    <dgm:cxn modelId="{AC9799A0-29FC-4FE0-81B6-7B5708B745C3}" type="presParOf" srcId="{D809143D-D2AF-45B0-B80F-944FAAEB3B61}" destId="{A0D65AD9-32DA-4881-B3C3-31C14FC34C08}" srcOrd="1" destOrd="0" presId="urn:microsoft.com/office/officeart/2005/8/layout/radial6"/>
    <dgm:cxn modelId="{B4D24EAA-78F3-482C-944C-B2B353A04C5E}" type="presParOf" srcId="{D809143D-D2AF-45B0-B80F-944FAAEB3B61}" destId="{E63D2D6B-DCB4-45E3-AE8F-26262FAD22C7}" srcOrd="2" destOrd="0" presId="urn:microsoft.com/office/officeart/2005/8/layout/radial6"/>
    <dgm:cxn modelId="{5124AB7A-7162-44B9-894B-271E383F9FF8}" type="presParOf" srcId="{D809143D-D2AF-45B0-B80F-944FAAEB3B61}" destId="{904A83DC-68E8-4F6F-AA30-57616C16D5C8}" srcOrd="3" destOrd="0" presId="urn:microsoft.com/office/officeart/2005/8/layout/radial6"/>
    <dgm:cxn modelId="{01F27295-04F9-4552-827A-75C54B1509DB}" type="presParOf" srcId="{D809143D-D2AF-45B0-B80F-944FAAEB3B61}" destId="{365DE5DC-223C-4409-9D83-618078101272}" srcOrd="4" destOrd="0" presId="urn:microsoft.com/office/officeart/2005/8/layout/radial6"/>
    <dgm:cxn modelId="{723AF752-A8E3-4F65-916A-DF6102D73D91}" type="presParOf" srcId="{D809143D-D2AF-45B0-B80F-944FAAEB3B61}" destId="{106706AC-0456-438C-99EA-2CB576792408}" srcOrd="5" destOrd="0" presId="urn:microsoft.com/office/officeart/2005/8/layout/radial6"/>
    <dgm:cxn modelId="{C9C64E85-02DD-4B39-B234-4382B534A43D}" type="presParOf" srcId="{D809143D-D2AF-45B0-B80F-944FAAEB3B61}" destId="{AC34FD56-BF61-46F1-9176-8D3791570581}" srcOrd="6" destOrd="0" presId="urn:microsoft.com/office/officeart/2005/8/layout/radial6"/>
    <dgm:cxn modelId="{F4F1D377-22FB-47A9-BDA6-A69C6707D6B9}" type="presParOf" srcId="{D809143D-D2AF-45B0-B80F-944FAAEB3B61}" destId="{9C38A0F4-E973-4018-88E8-2F495FFFDF4B}" srcOrd="7" destOrd="0" presId="urn:microsoft.com/office/officeart/2005/8/layout/radial6"/>
    <dgm:cxn modelId="{78F829AC-56F5-4AD1-AB31-A9BCDD17730A}" type="presParOf" srcId="{D809143D-D2AF-45B0-B80F-944FAAEB3B61}" destId="{F1A50151-D751-4D39-AC74-B92DF7444CFA}" srcOrd="8" destOrd="0" presId="urn:microsoft.com/office/officeart/2005/8/layout/radial6"/>
    <dgm:cxn modelId="{566F59D2-3CD0-43BF-9DB3-A91CEEA48BD9}" type="presParOf" srcId="{D809143D-D2AF-45B0-B80F-944FAAEB3B61}" destId="{9BF55F4F-E300-4585-91A5-1E9789ED9766}" srcOrd="9" destOrd="0" presId="urn:microsoft.com/office/officeart/2005/8/layout/radial6"/>
    <dgm:cxn modelId="{DB44CD80-3B24-4053-84E4-359BCD155725}" type="presParOf" srcId="{D809143D-D2AF-45B0-B80F-944FAAEB3B61}" destId="{81941495-F27E-4673-B3CC-915B22A970A3}" srcOrd="10" destOrd="0" presId="urn:microsoft.com/office/officeart/2005/8/layout/radial6"/>
    <dgm:cxn modelId="{C6F391D2-EB11-4EBC-AF27-0C61B43075EA}" type="presParOf" srcId="{D809143D-D2AF-45B0-B80F-944FAAEB3B61}" destId="{201D392D-89B6-4A79-AB4A-9DEF7BF9997D}" srcOrd="11" destOrd="0" presId="urn:microsoft.com/office/officeart/2005/8/layout/radial6"/>
    <dgm:cxn modelId="{A7BBDE21-15CE-4922-9DB0-681AD1D70FE5}" type="presParOf" srcId="{D809143D-D2AF-45B0-B80F-944FAAEB3B61}" destId="{154CD9B7-2C01-4016-AA1D-EA55325FF96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0870ED-A007-4BDC-B822-DE250729F30E}"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pt-BR"/>
        </a:p>
      </dgm:t>
    </dgm:pt>
    <dgm:pt modelId="{371B504A-0A4B-44CC-B9EA-5F7EFCDF81A0}">
      <dgm:prSet/>
      <dgm:spPr>
        <a:solidFill>
          <a:srgbClr val="7030A0"/>
        </a:solidFill>
      </dgm:spPr>
      <dgm:t>
        <a:bodyPr/>
        <a:lstStyle/>
        <a:p>
          <a:r>
            <a:rPr lang="pt-BR" dirty="0">
              <a:solidFill>
                <a:schemeClr val="bg1"/>
              </a:solidFill>
            </a:rPr>
            <a:t>Ajudar a quem precisa</a:t>
          </a:r>
        </a:p>
      </dgm:t>
    </dgm:pt>
    <dgm:pt modelId="{53632F2B-F888-4B8B-ABCB-F66D21FB83D7}" type="parTrans" cxnId="{BEC8F97B-FE64-4127-ABC6-180D382CE82A}">
      <dgm:prSet/>
      <dgm:spPr/>
      <dgm:t>
        <a:bodyPr/>
        <a:lstStyle/>
        <a:p>
          <a:endParaRPr lang="pt-BR"/>
        </a:p>
      </dgm:t>
    </dgm:pt>
    <dgm:pt modelId="{0B0C366C-01F2-44CB-B448-B54475E96231}" type="sibTrans" cxnId="{BEC8F97B-FE64-4127-ABC6-180D382CE82A}">
      <dgm:prSet/>
      <dgm:spPr/>
      <dgm:t>
        <a:bodyPr/>
        <a:lstStyle/>
        <a:p>
          <a:endParaRPr lang="pt-BR"/>
        </a:p>
      </dgm:t>
    </dgm:pt>
    <dgm:pt modelId="{D0B6A322-40BC-4CB7-9D47-7C0214422943}">
      <dgm:prSet/>
      <dgm:spPr>
        <a:solidFill>
          <a:schemeClr val="accent6">
            <a:lumMod val="75000"/>
          </a:schemeClr>
        </a:solidFill>
      </dgm:spPr>
      <dgm:t>
        <a:bodyPr/>
        <a:lstStyle/>
        <a:p>
          <a:r>
            <a:rPr lang="pt-BR" dirty="0"/>
            <a:t>Cometer atos ilícitos</a:t>
          </a:r>
        </a:p>
      </dgm:t>
    </dgm:pt>
    <dgm:pt modelId="{5212A301-BD5E-487F-9DD1-ED9425B9B8F4}" type="parTrans" cxnId="{56D8B389-8446-47A0-9641-3368C33EB589}">
      <dgm:prSet/>
      <dgm:spPr/>
      <dgm:t>
        <a:bodyPr/>
        <a:lstStyle/>
        <a:p>
          <a:endParaRPr lang="pt-BR"/>
        </a:p>
      </dgm:t>
    </dgm:pt>
    <dgm:pt modelId="{4861F2AE-FDD1-4DF4-A6ED-70202FDCE37A}" type="sibTrans" cxnId="{56D8B389-8446-47A0-9641-3368C33EB589}">
      <dgm:prSet/>
      <dgm:spPr/>
      <dgm:t>
        <a:bodyPr/>
        <a:lstStyle/>
        <a:p>
          <a:endParaRPr lang="pt-BR"/>
        </a:p>
      </dgm:t>
    </dgm:pt>
    <dgm:pt modelId="{1AB12AC2-18A7-4674-AD0A-207B9566BD2B}">
      <dgm:prSet/>
      <dgm:spPr>
        <a:solidFill>
          <a:schemeClr val="accent6">
            <a:lumMod val="60000"/>
            <a:lumOff val="40000"/>
          </a:schemeClr>
        </a:solidFill>
      </dgm:spPr>
      <dgm:t>
        <a:bodyPr/>
        <a:lstStyle/>
        <a:p>
          <a:r>
            <a:rPr lang="pt-BR"/>
            <a:t>Furar fila.</a:t>
          </a:r>
        </a:p>
      </dgm:t>
    </dgm:pt>
    <dgm:pt modelId="{8D37C28E-3D62-4F6A-9403-10BCAC4F96C5}" type="parTrans" cxnId="{92CA4DB9-0F47-4946-BEDF-A851A1383425}">
      <dgm:prSet/>
      <dgm:spPr/>
      <dgm:t>
        <a:bodyPr/>
        <a:lstStyle/>
        <a:p>
          <a:endParaRPr lang="pt-BR"/>
        </a:p>
      </dgm:t>
    </dgm:pt>
    <dgm:pt modelId="{A214642A-CD08-4A83-9E16-491826C5A016}" type="sibTrans" cxnId="{92CA4DB9-0F47-4946-BEDF-A851A1383425}">
      <dgm:prSet/>
      <dgm:spPr/>
      <dgm:t>
        <a:bodyPr/>
        <a:lstStyle/>
        <a:p>
          <a:endParaRPr lang="pt-BR"/>
        </a:p>
      </dgm:t>
    </dgm:pt>
    <dgm:pt modelId="{52E90FE5-20F1-4DE7-8454-807564291017}">
      <dgm:prSet/>
      <dgm:spPr>
        <a:solidFill>
          <a:srgbClr val="00B0F0"/>
        </a:solidFill>
      </dgm:spPr>
      <dgm:t>
        <a:bodyPr/>
        <a:lstStyle/>
        <a:p>
          <a:r>
            <a:rPr lang="pt-BR" dirty="0"/>
            <a:t>Prejudicar algum colega de trabalho</a:t>
          </a:r>
        </a:p>
      </dgm:t>
    </dgm:pt>
    <dgm:pt modelId="{421009E6-7E1F-4F2F-A457-51AB35A89968}" type="parTrans" cxnId="{F42BFD9A-9EBF-4AF6-853F-3AEF1B99E58B}">
      <dgm:prSet/>
      <dgm:spPr/>
      <dgm:t>
        <a:bodyPr/>
        <a:lstStyle/>
        <a:p>
          <a:endParaRPr lang="pt-BR"/>
        </a:p>
      </dgm:t>
    </dgm:pt>
    <dgm:pt modelId="{3A9B9628-153F-43F7-8EBF-EE0BC416A9EC}" type="sibTrans" cxnId="{F42BFD9A-9EBF-4AF6-853F-3AEF1B99E58B}">
      <dgm:prSet/>
      <dgm:spPr/>
      <dgm:t>
        <a:bodyPr/>
        <a:lstStyle/>
        <a:p>
          <a:endParaRPr lang="pt-BR"/>
        </a:p>
      </dgm:t>
    </dgm:pt>
    <dgm:pt modelId="{216CABEA-8970-494B-BAD9-B29F7A878AA7}">
      <dgm:prSet/>
      <dgm:spPr>
        <a:solidFill>
          <a:srgbClr val="00B050"/>
        </a:solidFill>
      </dgm:spPr>
      <dgm:t>
        <a:bodyPr/>
        <a:lstStyle/>
        <a:p>
          <a:r>
            <a:rPr lang="pt-BR" dirty="0"/>
            <a:t>Maltratar animais</a:t>
          </a:r>
        </a:p>
      </dgm:t>
    </dgm:pt>
    <dgm:pt modelId="{5131BC7D-729C-4CD8-9019-BC4C94BBCA16}" type="parTrans" cxnId="{FDA3320E-1641-4460-90F4-A64462649917}">
      <dgm:prSet/>
      <dgm:spPr/>
      <dgm:t>
        <a:bodyPr/>
        <a:lstStyle/>
        <a:p>
          <a:endParaRPr lang="pt-BR"/>
        </a:p>
      </dgm:t>
    </dgm:pt>
    <dgm:pt modelId="{2F7A161A-5777-4589-AE32-7FE1BE7BBAE6}" type="sibTrans" cxnId="{FDA3320E-1641-4460-90F4-A64462649917}">
      <dgm:prSet/>
      <dgm:spPr/>
      <dgm:t>
        <a:bodyPr/>
        <a:lstStyle/>
        <a:p>
          <a:endParaRPr lang="pt-BR"/>
        </a:p>
      </dgm:t>
    </dgm:pt>
    <dgm:pt modelId="{6546573C-92C4-4030-A771-F0CD7DE6D2A0}" type="pres">
      <dgm:prSet presAssocID="{550870ED-A007-4BDC-B822-DE250729F30E}" presName="vert0" presStyleCnt="0">
        <dgm:presLayoutVars>
          <dgm:dir/>
          <dgm:animOne val="branch"/>
          <dgm:animLvl val="lvl"/>
        </dgm:presLayoutVars>
      </dgm:prSet>
      <dgm:spPr/>
    </dgm:pt>
    <dgm:pt modelId="{943D1595-228D-4760-938F-7BCC9F7E6ECB}" type="pres">
      <dgm:prSet presAssocID="{52E90FE5-20F1-4DE7-8454-807564291017}" presName="thickLine" presStyleLbl="alignNode1" presStyleIdx="0" presStyleCnt="5"/>
      <dgm:spPr/>
    </dgm:pt>
    <dgm:pt modelId="{A67C174E-5F3B-452E-B559-15D62686917F}" type="pres">
      <dgm:prSet presAssocID="{52E90FE5-20F1-4DE7-8454-807564291017}" presName="horz1" presStyleCnt="0"/>
      <dgm:spPr/>
    </dgm:pt>
    <dgm:pt modelId="{AFBED6CC-07AC-4E30-9E21-78BCCFBC9740}" type="pres">
      <dgm:prSet presAssocID="{52E90FE5-20F1-4DE7-8454-807564291017}" presName="tx1" presStyleLbl="revTx" presStyleIdx="0" presStyleCnt="5"/>
      <dgm:spPr/>
    </dgm:pt>
    <dgm:pt modelId="{00F520D0-0750-48D8-A6CE-11CAD44E760F}" type="pres">
      <dgm:prSet presAssocID="{52E90FE5-20F1-4DE7-8454-807564291017}" presName="vert1" presStyleCnt="0"/>
      <dgm:spPr/>
    </dgm:pt>
    <dgm:pt modelId="{74B3600A-7ECF-49CB-995A-5A11116426C7}" type="pres">
      <dgm:prSet presAssocID="{216CABEA-8970-494B-BAD9-B29F7A878AA7}" presName="thickLine" presStyleLbl="alignNode1" presStyleIdx="1" presStyleCnt="5"/>
      <dgm:spPr/>
    </dgm:pt>
    <dgm:pt modelId="{3A69DB65-F18B-4AC0-975F-097CEB090EFC}" type="pres">
      <dgm:prSet presAssocID="{216CABEA-8970-494B-BAD9-B29F7A878AA7}" presName="horz1" presStyleCnt="0"/>
      <dgm:spPr/>
    </dgm:pt>
    <dgm:pt modelId="{6F4AB66C-17C0-46E2-9BED-62C649DC13F6}" type="pres">
      <dgm:prSet presAssocID="{216CABEA-8970-494B-BAD9-B29F7A878AA7}" presName="tx1" presStyleLbl="revTx" presStyleIdx="1" presStyleCnt="5"/>
      <dgm:spPr/>
    </dgm:pt>
    <dgm:pt modelId="{B4B0522A-752C-44BD-95B6-BFE9E1DA162B}" type="pres">
      <dgm:prSet presAssocID="{216CABEA-8970-494B-BAD9-B29F7A878AA7}" presName="vert1" presStyleCnt="0"/>
      <dgm:spPr/>
    </dgm:pt>
    <dgm:pt modelId="{E07A3094-8F19-4434-909F-6FD91EBAD3B5}" type="pres">
      <dgm:prSet presAssocID="{1AB12AC2-18A7-4674-AD0A-207B9566BD2B}" presName="thickLine" presStyleLbl="alignNode1" presStyleIdx="2" presStyleCnt="5"/>
      <dgm:spPr/>
    </dgm:pt>
    <dgm:pt modelId="{A202E774-E0EA-4011-9E1A-D8C2F4985463}" type="pres">
      <dgm:prSet presAssocID="{1AB12AC2-18A7-4674-AD0A-207B9566BD2B}" presName="horz1" presStyleCnt="0"/>
      <dgm:spPr/>
    </dgm:pt>
    <dgm:pt modelId="{9D9AE13D-BB41-44BC-A235-331C7993DFDA}" type="pres">
      <dgm:prSet presAssocID="{1AB12AC2-18A7-4674-AD0A-207B9566BD2B}" presName="tx1" presStyleLbl="revTx" presStyleIdx="2" presStyleCnt="5"/>
      <dgm:spPr/>
    </dgm:pt>
    <dgm:pt modelId="{09A931D1-FC59-4835-BDA6-BE239064DF5B}" type="pres">
      <dgm:prSet presAssocID="{1AB12AC2-18A7-4674-AD0A-207B9566BD2B}" presName="vert1" presStyleCnt="0"/>
      <dgm:spPr/>
    </dgm:pt>
    <dgm:pt modelId="{A8AB4463-A69D-4B5F-802F-BFCD04AE92A4}" type="pres">
      <dgm:prSet presAssocID="{D0B6A322-40BC-4CB7-9D47-7C0214422943}" presName="thickLine" presStyleLbl="alignNode1" presStyleIdx="3" presStyleCnt="5"/>
      <dgm:spPr/>
    </dgm:pt>
    <dgm:pt modelId="{EB10BF95-D9A1-4F46-AA78-35DCB7972EC1}" type="pres">
      <dgm:prSet presAssocID="{D0B6A322-40BC-4CB7-9D47-7C0214422943}" presName="horz1" presStyleCnt="0"/>
      <dgm:spPr/>
    </dgm:pt>
    <dgm:pt modelId="{78BFEB31-2E98-46D5-BA6C-E671B280846A}" type="pres">
      <dgm:prSet presAssocID="{D0B6A322-40BC-4CB7-9D47-7C0214422943}" presName="tx1" presStyleLbl="revTx" presStyleIdx="3" presStyleCnt="5"/>
      <dgm:spPr/>
    </dgm:pt>
    <dgm:pt modelId="{5161C5B7-3174-45A6-ADC7-D5CEBDDA3763}" type="pres">
      <dgm:prSet presAssocID="{D0B6A322-40BC-4CB7-9D47-7C0214422943}" presName="vert1" presStyleCnt="0"/>
      <dgm:spPr/>
    </dgm:pt>
    <dgm:pt modelId="{0587DBDA-5D8C-48F3-9CCB-7AF475753031}" type="pres">
      <dgm:prSet presAssocID="{371B504A-0A4B-44CC-B9EA-5F7EFCDF81A0}" presName="thickLine" presStyleLbl="alignNode1" presStyleIdx="4" presStyleCnt="5"/>
      <dgm:spPr/>
    </dgm:pt>
    <dgm:pt modelId="{E6DA6F50-4B56-4A20-B6A9-7308D8CE77EF}" type="pres">
      <dgm:prSet presAssocID="{371B504A-0A4B-44CC-B9EA-5F7EFCDF81A0}" presName="horz1" presStyleCnt="0"/>
      <dgm:spPr/>
    </dgm:pt>
    <dgm:pt modelId="{FCD621E0-0E10-4D8C-95A6-92985FFBF01F}" type="pres">
      <dgm:prSet presAssocID="{371B504A-0A4B-44CC-B9EA-5F7EFCDF81A0}" presName="tx1" presStyleLbl="revTx" presStyleIdx="4" presStyleCnt="5"/>
      <dgm:spPr/>
    </dgm:pt>
    <dgm:pt modelId="{67557CDC-052E-498D-8F67-D3DDE5C366CE}" type="pres">
      <dgm:prSet presAssocID="{371B504A-0A4B-44CC-B9EA-5F7EFCDF81A0}" presName="vert1" presStyleCnt="0"/>
      <dgm:spPr/>
    </dgm:pt>
  </dgm:ptLst>
  <dgm:cxnLst>
    <dgm:cxn modelId="{FDA3320E-1641-4460-90F4-A64462649917}" srcId="{550870ED-A007-4BDC-B822-DE250729F30E}" destId="{216CABEA-8970-494B-BAD9-B29F7A878AA7}" srcOrd="1" destOrd="0" parTransId="{5131BC7D-729C-4CD8-9019-BC4C94BBCA16}" sibTransId="{2F7A161A-5777-4589-AE32-7FE1BE7BBAE6}"/>
    <dgm:cxn modelId="{947A694E-E68D-426C-9899-57A9ED830919}" type="presOf" srcId="{52E90FE5-20F1-4DE7-8454-807564291017}" destId="{AFBED6CC-07AC-4E30-9E21-78BCCFBC9740}" srcOrd="0" destOrd="0" presId="urn:microsoft.com/office/officeart/2008/layout/LinedList"/>
    <dgm:cxn modelId="{CBDEE479-1853-4304-AF4F-A92EF88611D8}" type="presOf" srcId="{371B504A-0A4B-44CC-B9EA-5F7EFCDF81A0}" destId="{FCD621E0-0E10-4D8C-95A6-92985FFBF01F}" srcOrd="0" destOrd="0" presId="urn:microsoft.com/office/officeart/2008/layout/LinedList"/>
    <dgm:cxn modelId="{BEC8F97B-FE64-4127-ABC6-180D382CE82A}" srcId="{550870ED-A007-4BDC-B822-DE250729F30E}" destId="{371B504A-0A4B-44CC-B9EA-5F7EFCDF81A0}" srcOrd="4" destOrd="0" parTransId="{53632F2B-F888-4B8B-ABCB-F66D21FB83D7}" sibTransId="{0B0C366C-01F2-44CB-B448-B54475E96231}"/>
    <dgm:cxn modelId="{56D8B389-8446-47A0-9641-3368C33EB589}" srcId="{550870ED-A007-4BDC-B822-DE250729F30E}" destId="{D0B6A322-40BC-4CB7-9D47-7C0214422943}" srcOrd="3" destOrd="0" parTransId="{5212A301-BD5E-487F-9DD1-ED9425B9B8F4}" sibTransId="{4861F2AE-FDD1-4DF4-A6ED-70202FDCE37A}"/>
    <dgm:cxn modelId="{F42BFD9A-9EBF-4AF6-853F-3AEF1B99E58B}" srcId="{550870ED-A007-4BDC-B822-DE250729F30E}" destId="{52E90FE5-20F1-4DE7-8454-807564291017}" srcOrd="0" destOrd="0" parTransId="{421009E6-7E1F-4F2F-A457-51AB35A89968}" sibTransId="{3A9B9628-153F-43F7-8EBF-EE0BC416A9EC}"/>
    <dgm:cxn modelId="{20F9429C-5281-4C1E-9BDD-C6D92DCDC509}" type="presOf" srcId="{D0B6A322-40BC-4CB7-9D47-7C0214422943}" destId="{78BFEB31-2E98-46D5-BA6C-E671B280846A}" srcOrd="0" destOrd="0" presId="urn:microsoft.com/office/officeart/2008/layout/LinedList"/>
    <dgm:cxn modelId="{6D86069E-55C8-4E16-980A-38F6204C8F16}" type="presOf" srcId="{550870ED-A007-4BDC-B822-DE250729F30E}" destId="{6546573C-92C4-4030-A771-F0CD7DE6D2A0}" srcOrd="0" destOrd="0" presId="urn:microsoft.com/office/officeart/2008/layout/LinedList"/>
    <dgm:cxn modelId="{92CA4DB9-0F47-4946-BEDF-A851A1383425}" srcId="{550870ED-A007-4BDC-B822-DE250729F30E}" destId="{1AB12AC2-18A7-4674-AD0A-207B9566BD2B}" srcOrd="2" destOrd="0" parTransId="{8D37C28E-3D62-4F6A-9403-10BCAC4F96C5}" sibTransId="{A214642A-CD08-4A83-9E16-491826C5A016}"/>
    <dgm:cxn modelId="{A68F0EBB-9D0D-4E86-B4E5-BB154A0567C8}" type="presOf" srcId="{1AB12AC2-18A7-4674-AD0A-207B9566BD2B}" destId="{9D9AE13D-BB41-44BC-A235-331C7993DFDA}" srcOrd="0" destOrd="0" presId="urn:microsoft.com/office/officeart/2008/layout/LinedList"/>
    <dgm:cxn modelId="{39ECE7D6-890D-4DE2-8E45-9EA95B08C2FF}" type="presOf" srcId="{216CABEA-8970-494B-BAD9-B29F7A878AA7}" destId="{6F4AB66C-17C0-46E2-9BED-62C649DC13F6}" srcOrd="0" destOrd="0" presId="urn:microsoft.com/office/officeart/2008/layout/LinedList"/>
    <dgm:cxn modelId="{9047B0AC-2B87-4C06-A2EB-B6AB0DC3EB94}" type="presParOf" srcId="{6546573C-92C4-4030-A771-F0CD7DE6D2A0}" destId="{943D1595-228D-4760-938F-7BCC9F7E6ECB}" srcOrd="0" destOrd="0" presId="urn:microsoft.com/office/officeart/2008/layout/LinedList"/>
    <dgm:cxn modelId="{01782130-374D-4E47-B82D-88E8322A8662}" type="presParOf" srcId="{6546573C-92C4-4030-A771-F0CD7DE6D2A0}" destId="{A67C174E-5F3B-452E-B559-15D62686917F}" srcOrd="1" destOrd="0" presId="urn:microsoft.com/office/officeart/2008/layout/LinedList"/>
    <dgm:cxn modelId="{B9E8E125-C9A9-424B-8B25-F903CF4D1CE2}" type="presParOf" srcId="{A67C174E-5F3B-452E-B559-15D62686917F}" destId="{AFBED6CC-07AC-4E30-9E21-78BCCFBC9740}" srcOrd="0" destOrd="0" presId="urn:microsoft.com/office/officeart/2008/layout/LinedList"/>
    <dgm:cxn modelId="{D68D0353-2309-49D9-97BC-E79AF1274F9D}" type="presParOf" srcId="{A67C174E-5F3B-452E-B559-15D62686917F}" destId="{00F520D0-0750-48D8-A6CE-11CAD44E760F}" srcOrd="1" destOrd="0" presId="urn:microsoft.com/office/officeart/2008/layout/LinedList"/>
    <dgm:cxn modelId="{A283E3B0-6FB8-4906-9586-D89590DC6A7B}" type="presParOf" srcId="{6546573C-92C4-4030-A771-F0CD7DE6D2A0}" destId="{74B3600A-7ECF-49CB-995A-5A11116426C7}" srcOrd="2" destOrd="0" presId="urn:microsoft.com/office/officeart/2008/layout/LinedList"/>
    <dgm:cxn modelId="{B076E2C1-5FB0-4783-BCFE-E049CE04B96B}" type="presParOf" srcId="{6546573C-92C4-4030-A771-F0CD7DE6D2A0}" destId="{3A69DB65-F18B-4AC0-975F-097CEB090EFC}" srcOrd="3" destOrd="0" presId="urn:microsoft.com/office/officeart/2008/layout/LinedList"/>
    <dgm:cxn modelId="{8CA4BEBE-A024-42BD-9924-778FBD180C80}" type="presParOf" srcId="{3A69DB65-F18B-4AC0-975F-097CEB090EFC}" destId="{6F4AB66C-17C0-46E2-9BED-62C649DC13F6}" srcOrd="0" destOrd="0" presId="urn:microsoft.com/office/officeart/2008/layout/LinedList"/>
    <dgm:cxn modelId="{D05442D5-DA48-4EA9-9DC6-5FFFCD97C04D}" type="presParOf" srcId="{3A69DB65-F18B-4AC0-975F-097CEB090EFC}" destId="{B4B0522A-752C-44BD-95B6-BFE9E1DA162B}" srcOrd="1" destOrd="0" presId="urn:microsoft.com/office/officeart/2008/layout/LinedList"/>
    <dgm:cxn modelId="{3DE1FA0E-1E84-4301-84BA-41FFF29984B5}" type="presParOf" srcId="{6546573C-92C4-4030-A771-F0CD7DE6D2A0}" destId="{E07A3094-8F19-4434-909F-6FD91EBAD3B5}" srcOrd="4" destOrd="0" presId="urn:microsoft.com/office/officeart/2008/layout/LinedList"/>
    <dgm:cxn modelId="{1417AFCE-0B8B-44FA-B5A8-88217005E82E}" type="presParOf" srcId="{6546573C-92C4-4030-A771-F0CD7DE6D2A0}" destId="{A202E774-E0EA-4011-9E1A-D8C2F4985463}" srcOrd="5" destOrd="0" presId="urn:microsoft.com/office/officeart/2008/layout/LinedList"/>
    <dgm:cxn modelId="{9FECF24C-9CB8-4E5D-B91D-36B9E213DFA1}" type="presParOf" srcId="{A202E774-E0EA-4011-9E1A-D8C2F4985463}" destId="{9D9AE13D-BB41-44BC-A235-331C7993DFDA}" srcOrd="0" destOrd="0" presId="urn:microsoft.com/office/officeart/2008/layout/LinedList"/>
    <dgm:cxn modelId="{63220FF3-5FCE-4C6E-9DD0-78A08995B0E3}" type="presParOf" srcId="{A202E774-E0EA-4011-9E1A-D8C2F4985463}" destId="{09A931D1-FC59-4835-BDA6-BE239064DF5B}" srcOrd="1" destOrd="0" presId="urn:microsoft.com/office/officeart/2008/layout/LinedList"/>
    <dgm:cxn modelId="{CB03A5DB-3DC4-4470-A6BB-9710DF1758DA}" type="presParOf" srcId="{6546573C-92C4-4030-A771-F0CD7DE6D2A0}" destId="{A8AB4463-A69D-4B5F-802F-BFCD04AE92A4}" srcOrd="6" destOrd="0" presId="urn:microsoft.com/office/officeart/2008/layout/LinedList"/>
    <dgm:cxn modelId="{DE643FF8-F132-45ED-8FB2-59360EA9EE2C}" type="presParOf" srcId="{6546573C-92C4-4030-A771-F0CD7DE6D2A0}" destId="{EB10BF95-D9A1-4F46-AA78-35DCB7972EC1}" srcOrd="7" destOrd="0" presId="urn:microsoft.com/office/officeart/2008/layout/LinedList"/>
    <dgm:cxn modelId="{D339C8D2-4281-4150-A90E-C7004D319B72}" type="presParOf" srcId="{EB10BF95-D9A1-4F46-AA78-35DCB7972EC1}" destId="{78BFEB31-2E98-46D5-BA6C-E671B280846A}" srcOrd="0" destOrd="0" presId="urn:microsoft.com/office/officeart/2008/layout/LinedList"/>
    <dgm:cxn modelId="{A4017091-0717-4567-B99E-4776D9ABDD41}" type="presParOf" srcId="{EB10BF95-D9A1-4F46-AA78-35DCB7972EC1}" destId="{5161C5B7-3174-45A6-ADC7-D5CEBDDA3763}" srcOrd="1" destOrd="0" presId="urn:microsoft.com/office/officeart/2008/layout/LinedList"/>
    <dgm:cxn modelId="{637B91DF-B23D-49C6-8255-721FB2E91510}" type="presParOf" srcId="{6546573C-92C4-4030-A771-F0CD7DE6D2A0}" destId="{0587DBDA-5D8C-48F3-9CCB-7AF475753031}" srcOrd="8" destOrd="0" presId="urn:microsoft.com/office/officeart/2008/layout/LinedList"/>
    <dgm:cxn modelId="{F86BE893-E539-41DA-B946-030D8FD8B1E7}" type="presParOf" srcId="{6546573C-92C4-4030-A771-F0CD7DE6D2A0}" destId="{E6DA6F50-4B56-4A20-B6A9-7308D8CE77EF}" srcOrd="9" destOrd="0" presId="urn:microsoft.com/office/officeart/2008/layout/LinedList"/>
    <dgm:cxn modelId="{A78BAD70-54F6-45A7-A99C-B9337A8C1167}" type="presParOf" srcId="{E6DA6F50-4B56-4A20-B6A9-7308D8CE77EF}" destId="{FCD621E0-0E10-4D8C-95A6-92985FFBF01F}" srcOrd="0" destOrd="0" presId="urn:microsoft.com/office/officeart/2008/layout/LinedList"/>
    <dgm:cxn modelId="{00B5BD0C-9353-4D81-8136-096C079B2C70}" type="presParOf" srcId="{E6DA6F50-4B56-4A20-B6A9-7308D8CE77EF}" destId="{67557CDC-052E-498D-8F67-D3DDE5C366C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FEAB-DC05-4C73-93D3-8A6BC74DFED5}">
      <dsp:nvSpPr>
        <dsp:cNvPr id="0" name=""/>
        <dsp:cNvSpPr/>
      </dsp:nvSpPr>
      <dsp:spPr>
        <a:xfrm>
          <a:off x="1529326" y="0"/>
          <a:ext cx="8822081" cy="5641914"/>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C98EB-529C-4CF1-B1F8-DA4A6468B8BA}">
      <dsp:nvSpPr>
        <dsp:cNvPr id="0" name=""/>
        <dsp:cNvSpPr/>
      </dsp:nvSpPr>
      <dsp:spPr>
        <a:xfrm>
          <a:off x="7506330" y="3711477"/>
          <a:ext cx="1985618" cy="1485152"/>
        </a:xfrm>
        <a:prstGeom prst="rect">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D2FA89-9237-4538-9DD4-5C5C34F7FABB}">
      <dsp:nvSpPr>
        <dsp:cNvPr id="0" name=""/>
        <dsp:cNvSpPr/>
      </dsp:nvSpPr>
      <dsp:spPr>
        <a:xfrm>
          <a:off x="3987684" y="3516998"/>
          <a:ext cx="2754835" cy="252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60" tIns="41910" rIns="111760" bIns="41910" numCol="1" spcCol="1270" anchor="ctr" anchorCtr="0">
          <a:noAutofit/>
        </a:bodyPr>
        <a:lstStyle/>
        <a:p>
          <a:pPr marL="0" lvl="0" indent="0" algn="l" defTabSz="488950">
            <a:lnSpc>
              <a:spcPct val="90000"/>
            </a:lnSpc>
            <a:spcBef>
              <a:spcPct val="0"/>
            </a:spcBef>
            <a:spcAft>
              <a:spcPct val="35000"/>
            </a:spcAft>
            <a:buNone/>
          </a:pPr>
          <a:endParaRPr lang="pt-BR" sz="1100" kern="1200" dirty="0"/>
        </a:p>
      </dsp:txBody>
      <dsp:txXfrm>
        <a:off x="3987684" y="3516998"/>
        <a:ext cx="2754835" cy="252259"/>
      </dsp:txXfrm>
    </dsp:sp>
    <dsp:sp modelId="{7232E3DC-EAC1-499E-863C-E26E16B7C0FD}">
      <dsp:nvSpPr>
        <dsp:cNvPr id="0" name=""/>
        <dsp:cNvSpPr/>
      </dsp:nvSpPr>
      <dsp:spPr>
        <a:xfrm>
          <a:off x="6978925" y="1760701"/>
          <a:ext cx="1365356" cy="212516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CD9B7-2C01-4016-AA1D-EA55325FF964}">
      <dsp:nvSpPr>
        <dsp:cNvPr id="0" name=""/>
        <dsp:cNvSpPr/>
      </dsp:nvSpPr>
      <dsp:spPr>
        <a:xfrm>
          <a:off x="1687872" y="590592"/>
          <a:ext cx="3939455" cy="3939455"/>
        </a:xfrm>
        <a:prstGeom prst="blockArc">
          <a:avLst>
            <a:gd name="adj1" fmla="val 10800000"/>
            <a:gd name="adj2" fmla="val 16200000"/>
            <a:gd name="adj3" fmla="val 4643"/>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F55F4F-E300-4585-91A5-1E9789ED9766}">
      <dsp:nvSpPr>
        <dsp:cNvPr id="0" name=""/>
        <dsp:cNvSpPr/>
      </dsp:nvSpPr>
      <dsp:spPr>
        <a:xfrm>
          <a:off x="1687872" y="590592"/>
          <a:ext cx="3939455" cy="3939455"/>
        </a:xfrm>
        <a:prstGeom prst="blockArc">
          <a:avLst>
            <a:gd name="adj1" fmla="val 5400000"/>
            <a:gd name="adj2" fmla="val 10800000"/>
            <a:gd name="adj3" fmla="val 4643"/>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34FD56-BF61-46F1-9176-8D3791570581}">
      <dsp:nvSpPr>
        <dsp:cNvPr id="0" name=""/>
        <dsp:cNvSpPr/>
      </dsp:nvSpPr>
      <dsp:spPr>
        <a:xfrm>
          <a:off x="1687872" y="590592"/>
          <a:ext cx="3939455" cy="3939455"/>
        </a:xfrm>
        <a:prstGeom prst="blockArc">
          <a:avLst>
            <a:gd name="adj1" fmla="val 0"/>
            <a:gd name="adj2" fmla="val 5400000"/>
            <a:gd name="adj3" fmla="val 464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4A83DC-68E8-4F6F-AA30-57616C16D5C8}">
      <dsp:nvSpPr>
        <dsp:cNvPr id="0" name=""/>
        <dsp:cNvSpPr/>
      </dsp:nvSpPr>
      <dsp:spPr>
        <a:xfrm>
          <a:off x="1687872" y="590592"/>
          <a:ext cx="3939455" cy="3939455"/>
        </a:xfrm>
        <a:prstGeom prst="blockArc">
          <a:avLst>
            <a:gd name="adj1" fmla="val 16200000"/>
            <a:gd name="adj2" fmla="val 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2A78EF-0ED4-4412-8C1C-18500BBD21DA}">
      <dsp:nvSpPr>
        <dsp:cNvPr id="0" name=""/>
        <dsp:cNvSpPr/>
      </dsp:nvSpPr>
      <dsp:spPr>
        <a:xfrm>
          <a:off x="2750343" y="1653063"/>
          <a:ext cx="1814512" cy="18145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a:t>ÉTICA</a:t>
          </a:r>
        </a:p>
      </dsp:txBody>
      <dsp:txXfrm>
        <a:off x="3016072" y="1918792"/>
        <a:ext cx="1283054" cy="1283054"/>
      </dsp:txXfrm>
    </dsp:sp>
    <dsp:sp modelId="{A0D65AD9-32DA-4881-B3C3-31C14FC34C08}">
      <dsp:nvSpPr>
        <dsp:cNvPr id="0" name=""/>
        <dsp:cNvSpPr/>
      </dsp:nvSpPr>
      <dsp:spPr>
        <a:xfrm>
          <a:off x="3022520" y="1238"/>
          <a:ext cx="1270158" cy="1270158"/>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pt-BR" sz="1300" kern="1200" dirty="0"/>
            <a:t>Preservar o meio ambiente</a:t>
          </a:r>
        </a:p>
      </dsp:txBody>
      <dsp:txXfrm>
        <a:off x="3208530" y="187248"/>
        <a:ext cx="898138" cy="898138"/>
      </dsp:txXfrm>
    </dsp:sp>
    <dsp:sp modelId="{365DE5DC-223C-4409-9D83-618078101272}">
      <dsp:nvSpPr>
        <dsp:cNvPr id="0" name=""/>
        <dsp:cNvSpPr/>
      </dsp:nvSpPr>
      <dsp:spPr>
        <a:xfrm>
          <a:off x="4946522" y="1925240"/>
          <a:ext cx="1270158" cy="1270158"/>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pt-BR" sz="1300" kern="1200"/>
            <a:t>Votar para os governantes</a:t>
          </a:r>
        </a:p>
      </dsp:txBody>
      <dsp:txXfrm>
        <a:off x="5132532" y="2111250"/>
        <a:ext cx="898138" cy="898138"/>
      </dsp:txXfrm>
    </dsp:sp>
    <dsp:sp modelId="{9C38A0F4-E973-4018-88E8-2F495FFFDF4B}">
      <dsp:nvSpPr>
        <dsp:cNvPr id="0" name=""/>
        <dsp:cNvSpPr/>
      </dsp:nvSpPr>
      <dsp:spPr>
        <a:xfrm>
          <a:off x="3022520" y="3849242"/>
          <a:ext cx="1270158" cy="1270158"/>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pt-BR" sz="1300" kern="1200" dirty="0"/>
            <a:t>Preservar o bom convívio</a:t>
          </a:r>
        </a:p>
      </dsp:txBody>
      <dsp:txXfrm>
        <a:off x="3208530" y="4035252"/>
        <a:ext cx="898138" cy="898138"/>
      </dsp:txXfrm>
    </dsp:sp>
    <dsp:sp modelId="{81941495-F27E-4673-B3CC-915B22A970A3}">
      <dsp:nvSpPr>
        <dsp:cNvPr id="0" name=""/>
        <dsp:cNvSpPr/>
      </dsp:nvSpPr>
      <dsp:spPr>
        <a:xfrm>
          <a:off x="1098518" y="1925240"/>
          <a:ext cx="1270158" cy="1270158"/>
        </a:xfrm>
        <a:prstGeom prst="ellips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pt-BR" sz="1300" kern="1200"/>
            <a:t>Cumprir e respeitar as leis</a:t>
          </a:r>
        </a:p>
      </dsp:txBody>
      <dsp:txXfrm>
        <a:off x="1284528" y="2111250"/>
        <a:ext cx="898138" cy="898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D1595-228D-4760-938F-7BCC9F7E6ECB}">
      <dsp:nvSpPr>
        <dsp:cNvPr id="0" name=""/>
        <dsp:cNvSpPr/>
      </dsp:nvSpPr>
      <dsp:spPr>
        <a:xfrm>
          <a:off x="0" y="464"/>
          <a:ext cx="6666104" cy="0"/>
        </a:xfrm>
        <a:prstGeom prst="lin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AFBED6CC-07AC-4E30-9E21-78BCCFBC9740}">
      <dsp:nvSpPr>
        <dsp:cNvPr id="0" name=""/>
        <dsp:cNvSpPr/>
      </dsp:nvSpPr>
      <dsp:spPr>
        <a:xfrm>
          <a:off x="0" y="464"/>
          <a:ext cx="6666104" cy="760689"/>
        </a:xfrm>
        <a:prstGeom prst="rect">
          <a:avLst/>
        </a:prstGeom>
        <a:solidFill>
          <a:srgbClr val="00B0F0"/>
        </a:solid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BR" sz="3300" kern="1200" dirty="0"/>
            <a:t>Prejudicar algum colega de trabalho</a:t>
          </a:r>
        </a:p>
      </dsp:txBody>
      <dsp:txXfrm>
        <a:off x="0" y="464"/>
        <a:ext cx="6666104" cy="760689"/>
      </dsp:txXfrm>
    </dsp:sp>
    <dsp:sp modelId="{74B3600A-7ECF-49CB-995A-5A11116426C7}">
      <dsp:nvSpPr>
        <dsp:cNvPr id="0" name=""/>
        <dsp:cNvSpPr/>
      </dsp:nvSpPr>
      <dsp:spPr>
        <a:xfrm>
          <a:off x="0" y="761154"/>
          <a:ext cx="6666104" cy="0"/>
        </a:xfrm>
        <a:prstGeom prst="lin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6F4AB66C-17C0-46E2-9BED-62C649DC13F6}">
      <dsp:nvSpPr>
        <dsp:cNvPr id="0" name=""/>
        <dsp:cNvSpPr/>
      </dsp:nvSpPr>
      <dsp:spPr>
        <a:xfrm>
          <a:off x="0" y="761154"/>
          <a:ext cx="6666104" cy="760689"/>
        </a:xfrm>
        <a:prstGeom prst="rect">
          <a:avLst/>
        </a:prstGeom>
        <a:solidFill>
          <a:srgbClr val="00B050"/>
        </a:solid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BR" sz="3300" kern="1200" dirty="0"/>
            <a:t>Maltratar animais</a:t>
          </a:r>
        </a:p>
      </dsp:txBody>
      <dsp:txXfrm>
        <a:off x="0" y="761154"/>
        <a:ext cx="6666104" cy="760689"/>
      </dsp:txXfrm>
    </dsp:sp>
    <dsp:sp modelId="{E07A3094-8F19-4434-909F-6FD91EBAD3B5}">
      <dsp:nvSpPr>
        <dsp:cNvPr id="0" name=""/>
        <dsp:cNvSpPr/>
      </dsp:nvSpPr>
      <dsp:spPr>
        <a:xfrm>
          <a:off x="0" y="1521843"/>
          <a:ext cx="6666104" cy="0"/>
        </a:xfrm>
        <a:prstGeom prst="lin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9D9AE13D-BB41-44BC-A235-331C7993DFDA}">
      <dsp:nvSpPr>
        <dsp:cNvPr id="0" name=""/>
        <dsp:cNvSpPr/>
      </dsp:nvSpPr>
      <dsp:spPr>
        <a:xfrm>
          <a:off x="0" y="1521843"/>
          <a:ext cx="6666104" cy="760689"/>
        </a:xfrm>
        <a:prstGeom prst="rect">
          <a:avLst/>
        </a:prstGeom>
        <a:solidFill>
          <a:schemeClr val="accent6">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BR" sz="3300" kern="1200"/>
            <a:t>Furar fila.</a:t>
          </a:r>
        </a:p>
      </dsp:txBody>
      <dsp:txXfrm>
        <a:off x="0" y="1521843"/>
        <a:ext cx="6666104" cy="760689"/>
      </dsp:txXfrm>
    </dsp:sp>
    <dsp:sp modelId="{A8AB4463-A69D-4B5F-802F-BFCD04AE92A4}">
      <dsp:nvSpPr>
        <dsp:cNvPr id="0" name=""/>
        <dsp:cNvSpPr/>
      </dsp:nvSpPr>
      <dsp:spPr>
        <a:xfrm>
          <a:off x="0" y="2282533"/>
          <a:ext cx="6666104" cy="0"/>
        </a:xfrm>
        <a:prstGeom prst="lin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78BFEB31-2E98-46D5-BA6C-E671B280846A}">
      <dsp:nvSpPr>
        <dsp:cNvPr id="0" name=""/>
        <dsp:cNvSpPr/>
      </dsp:nvSpPr>
      <dsp:spPr>
        <a:xfrm>
          <a:off x="0" y="2282533"/>
          <a:ext cx="6666104" cy="760689"/>
        </a:xfrm>
        <a:prstGeom prst="rect">
          <a:avLst/>
        </a:prstGeom>
        <a:solidFill>
          <a:schemeClr val="accent6">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BR" sz="3300" kern="1200" dirty="0"/>
            <a:t>Cometer atos ilícitos</a:t>
          </a:r>
        </a:p>
      </dsp:txBody>
      <dsp:txXfrm>
        <a:off x="0" y="2282533"/>
        <a:ext cx="6666104" cy="760689"/>
      </dsp:txXfrm>
    </dsp:sp>
    <dsp:sp modelId="{0587DBDA-5D8C-48F3-9CCB-7AF475753031}">
      <dsp:nvSpPr>
        <dsp:cNvPr id="0" name=""/>
        <dsp:cNvSpPr/>
      </dsp:nvSpPr>
      <dsp:spPr>
        <a:xfrm>
          <a:off x="0" y="3043222"/>
          <a:ext cx="6666104" cy="0"/>
        </a:xfrm>
        <a:prstGeom prst="lin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FCD621E0-0E10-4D8C-95A6-92985FFBF01F}">
      <dsp:nvSpPr>
        <dsp:cNvPr id="0" name=""/>
        <dsp:cNvSpPr/>
      </dsp:nvSpPr>
      <dsp:spPr>
        <a:xfrm>
          <a:off x="0" y="3043222"/>
          <a:ext cx="6666104" cy="760689"/>
        </a:xfrm>
        <a:prstGeom prst="rect">
          <a:avLst/>
        </a:prstGeom>
        <a:solidFill>
          <a:srgbClr val="7030A0"/>
        </a:solid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BR" sz="3300" kern="1200" dirty="0">
              <a:solidFill>
                <a:schemeClr val="bg1"/>
              </a:solidFill>
            </a:rPr>
            <a:t>Ajudar a quem precisa</a:t>
          </a:r>
        </a:p>
      </dsp:txBody>
      <dsp:txXfrm>
        <a:off x="0" y="3043222"/>
        <a:ext cx="6666104" cy="760689"/>
      </dsp:txXfrm>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8" name="Date Placeholder 7"/>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8" name="Date Placeholder 7"/>
          <p:cNvSpPr>
            <a:spLocks noGrp="1"/>
          </p:cNvSpPr>
          <p:nvPr>
            <p:ph type="dt" sz="half" idx="10"/>
          </p:nvPr>
        </p:nvSpPr>
        <p:spPr/>
        <p:txBody>
          <a:bodyPr/>
          <a:lstStyle/>
          <a:p>
            <a:fld id="{5586B75A-687E-405C-8A0B-8D00578BA2C3}" type="datetimeFigureOut">
              <a:rPr lang="en-US" dirty="0"/>
              <a:pPr/>
              <a:t>10/7/2023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10/7/2023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www.significados.com.br/etica/"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solidFill>
                  <a:schemeClr val="tx1"/>
                </a:solidFill>
                <a:latin typeface="Bahnschrift Condensed" panose="020B0502040204020203" pitchFamily="34" charset="0"/>
              </a:rPr>
              <a:t>Explorando a Ética e Valores Humanos</a:t>
            </a:r>
            <a:br>
              <a:rPr lang="pt-BR" b="1" dirty="0">
                <a:solidFill>
                  <a:schemeClr val="tx1"/>
                </a:solidFill>
                <a:latin typeface="Bahnschrift Condensed" panose="020B0502040204020203" pitchFamily="34" charset="0"/>
              </a:rPr>
            </a:br>
            <a:endParaRPr lang="pt-BR" b="1" dirty="0">
              <a:solidFill>
                <a:schemeClr val="tx1"/>
              </a:solidFill>
              <a:latin typeface="Bahnschrift Condensed" panose="020B0502040204020203" pitchFamily="34" charset="0"/>
            </a:endParaRPr>
          </a:p>
        </p:txBody>
      </p:sp>
      <p:sp>
        <p:nvSpPr>
          <p:cNvPr id="3" name="Subtítulo 2"/>
          <p:cNvSpPr>
            <a:spLocks noGrp="1"/>
          </p:cNvSpPr>
          <p:nvPr>
            <p:ph type="body" idx="1"/>
          </p:nvPr>
        </p:nvSpPr>
        <p:spPr/>
        <p:txBody>
          <a:bodyPr/>
          <a:lstStyle/>
          <a:p>
            <a:r>
              <a:rPr lang="pt-BR" b="1" dirty="0">
                <a:solidFill>
                  <a:srgbClr val="FF0000"/>
                </a:solidFill>
                <a:latin typeface="Bahnschrift Condensed" panose="020B0502040204020203" pitchFamily="34" charset="0"/>
              </a:rPr>
              <a:t>Da Moral á Bioética</a:t>
            </a:r>
          </a:p>
        </p:txBody>
      </p:sp>
    </p:spTree>
    <p:extLst>
      <p:ext uri="{BB962C8B-B14F-4D97-AF65-F5344CB8AC3E}">
        <p14:creationId xmlns:p14="http://schemas.microsoft.com/office/powerpoint/2010/main" val="4115714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4373" y="2495372"/>
            <a:ext cx="2947482" cy="2246882"/>
          </a:xfrm>
        </p:spPr>
        <p:txBody>
          <a:bodyPr/>
          <a:lstStyle/>
          <a:p>
            <a:pPr algn="ctr"/>
            <a:r>
              <a:rPr lang="pt-BR" dirty="0">
                <a:solidFill>
                  <a:schemeClr val="tx1"/>
                </a:solidFill>
              </a:rPr>
              <a:t>BREVE HISTÓRICO</a:t>
            </a:r>
            <a:br>
              <a:rPr lang="pt-BR" dirty="0"/>
            </a:br>
            <a:br>
              <a:rPr lang="pt-BR" dirty="0"/>
            </a:br>
            <a:endParaRPr lang="pt-BR" dirty="0"/>
          </a:p>
        </p:txBody>
      </p:sp>
      <p:sp>
        <p:nvSpPr>
          <p:cNvPr id="3" name="CaixaDeTexto 2"/>
          <p:cNvSpPr txBox="1"/>
          <p:nvPr/>
        </p:nvSpPr>
        <p:spPr>
          <a:xfrm>
            <a:off x="3777241" y="1740106"/>
            <a:ext cx="7563028" cy="2308324"/>
          </a:xfrm>
          <a:prstGeom prst="rect">
            <a:avLst/>
          </a:prstGeom>
          <a:noFill/>
        </p:spPr>
        <p:txBody>
          <a:bodyPr wrap="square" rtlCol="0">
            <a:spAutoFit/>
          </a:bodyPr>
          <a:lstStyle/>
          <a:p>
            <a:pPr algn="ctr"/>
            <a:r>
              <a:rPr lang="pt-BR" sz="2400" dirty="0"/>
              <a:t>Ética em um pequeno contexto histórico</a:t>
            </a:r>
          </a:p>
          <a:p>
            <a:pPr algn="ctr"/>
            <a:r>
              <a:rPr lang="pt-BR" sz="2400" dirty="0"/>
              <a:t>Ligado à filosofia, o conceito de ética surge na Grécia Antiga durante o século V a.C. Em um contexto de intensa reflexão a respeito das regras de convívio social, os pensadores gregos buscavam entender o funcionamento do regime de comportamento humano.</a:t>
            </a:r>
          </a:p>
        </p:txBody>
      </p:sp>
      <p:pic>
        <p:nvPicPr>
          <p:cNvPr id="4" name="Imagem 3"/>
          <p:cNvPicPr>
            <a:picLocks noChangeAspect="1"/>
          </p:cNvPicPr>
          <p:nvPr/>
        </p:nvPicPr>
        <p:blipFill>
          <a:blip r:embed="rId2"/>
          <a:stretch>
            <a:fillRect/>
          </a:stretch>
        </p:blipFill>
        <p:spPr>
          <a:xfrm>
            <a:off x="8782097" y="4232867"/>
            <a:ext cx="3008121" cy="1692068"/>
          </a:xfrm>
          <a:prstGeom prst="rect">
            <a:avLst/>
          </a:prstGeom>
        </p:spPr>
      </p:pic>
    </p:spTree>
    <p:extLst>
      <p:ext uri="{BB962C8B-B14F-4D97-AF65-F5344CB8AC3E}">
        <p14:creationId xmlns:p14="http://schemas.microsoft.com/office/powerpoint/2010/main" val="892757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solidFill>
                  <a:schemeClr val="tx1"/>
                </a:solidFill>
              </a:rPr>
              <a:t>FILÓSOFOS </a:t>
            </a:r>
          </a:p>
        </p:txBody>
      </p:sp>
      <p:pic>
        <p:nvPicPr>
          <p:cNvPr id="4" name="Imagem 3"/>
          <p:cNvPicPr>
            <a:picLocks noChangeAspect="1"/>
          </p:cNvPicPr>
          <p:nvPr/>
        </p:nvPicPr>
        <p:blipFill>
          <a:blip r:embed="rId2"/>
          <a:stretch>
            <a:fillRect/>
          </a:stretch>
        </p:blipFill>
        <p:spPr>
          <a:xfrm>
            <a:off x="3833881" y="2599784"/>
            <a:ext cx="1311779" cy="1908465"/>
          </a:xfrm>
          <a:prstGeom prst="rect">
            <a:avLst/>
          </a:prstGeom>
        </p:spPr>
      </p:pic>
      <p:sp>
        <p:nvSpPr>
          <p:cNvPr id="6" name="CaixaDeTexto 5"/>
          <p:cNvSpPr txBox="1"/>
          <p:nvPr/>
        </p:nvSpPr>
        <p:spPr>
          <a:xfrm>
            <a:off x="3870200" y="2119357"/>
            <a:ext cx="1239140" cy="369332"/>
          </a:xfrm>
          <a:prstGeom prst="rect">
            <a:avLst/>
          </a:prstGeom>
          <a:noFill/>
        </p:spPr>
        <p:txBody>
          <a:bodyPr wrap="square" rtlCol="0">
            <a:spAutoFit/>
          </a:bodyPr>
          <a:lstStyle/>
          <a:p>
            <a:r>
              <a:rPr lang="pt-BR" dirty="0"/>
              <a:t>Aristóteles</a:t>
            </a:r>
          </a:p>
        </p:txBody>
      </p:sp>
      <p:pic>
        <p:nvPicPr>
          <p:cNvPr id="7" name="Imagem 6"/>
          <p:cNvPicPr>
            <a:picLocks noChangeAspect="1"/>
          </p:cNvPicPr>
          <p:nvPr/>
        </p:nvPicPr>
        <p:blipFill>
          <a:blip r:embed="rId3"/>
          <a:stretch>
            <a:fillRect/>
          </a:stretch>
        </p:blipFill>
        <p:spPr>
          <a:xfrm>
            <a:off x="6130652" y="2599784"/>
            <a:ext cx="1555153" cy="1868051"/>
          </a:xfrm>
          <a:prstGeom prst="rect">
            <a:avLst/>
          </a:prstGeom>
        </p:spPr>
      </p:pic>
      <p:sp>
        <p:nvSpPr>
          <p:cNvPr id="8" name="CaixaDeTexto 7"/>
          <p:cNvSpPr txBox="1"/>
          <p:nvPr/>
        </p:nvSpPr>
        <p:spPr>
          <a:xfrm>
            <a:off x="6130652" y="2119357"/>
            <a:ext cx="1412147" cy="369332"/>
          </a:xfrm>
          <a:prstGeom prst="rect">
            <a:avLst/>
          </a:prstGeom>
          <a:noFill/>
        </p:spPr>
        <p:txBody>
          <a:bodyPr wrap="square" rtlCol="0">
            <a:spAutoFit/>
          </a:bodyPr>
          <a:lstStyle/>
          <a:p>
            <a:pPr algn="ctr"/>
            <a:r>
              <a:rPr lang="pt-BR" dirty="0"/>
              <a:t>Sócrates</a:t>
            </a:r>
          </a:p>
        </p:txBody>
      </p:sp>
      <p:pic>
        <p:nvPicPr>
          <p:cNvPr id="9" name="Imagem 8"/>
          <p:cNvPicPr>
            <a:picLocks noChangeAspect="1"/>
          </p:cNvPicPr>
          <p:nvPr/>
        </p:nvPicPr>
        <p:blipFill>
          <a:blip r:embed="rId4"/>
          <a:stretch>
            <a:fillRect/>
          </a:stretch>
        </p:blipFill>
        <p:spPr>
          <a:xfrm>
            <a:off x="8869110" y="2599783"/>
            <a:ext cx="1317477" cy="1908465"/>
          </a:xfrm>
          <a:prstGeom prst="rect">
            <a:avLst/>
          </a:prstGeom>
        </p:spPr>
      </p:pic>
      <p:sp>
        <p:nvSpPr>
          <p:cNvPr id="10" name="CaixaDeTexto 9"/>
          <p:cNvSpPr txBox="1"/>
          <p:nvPr/>
        </p:nvSpPr>
        <p:spPr>
          <a:xfrm>
            <a:off x="8750894" y="2073287"/>
            <a:ext cx="1435693" cy="369332"/>
          </a:xfrm>
          <a:prstGeom prst="rect">
            <a:avLst/>
          </a:prstGeom>
          <a:noFill/>
        </p:spPr>
        <p:txBody>
          <a:bodyPr wrap="square" rtlCol="0">
            <a:spAutoFit/>
          </a:bodyPr>
          <a:lstStyle/>
          <a:p>
            <a:pPr algn="ctr"/>
            <a:r>
              <a:rPr lang="pt-BR" dirty="0"/>
              <a:t>Platão</a:t>
            </a:r>
          </a:p>
        </p:txBody>
      </p:sp>
    </p:spTree>
    <p:extLst>
      <p:ext uri="{BB962C8B-B14F-4D97-AF65-F5344CB8AC3E}">
        <p14:creationId xmlns:p14="http://schemas.microsoft.com/office/powerpoint/2010/main" val="55616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TEORÍAS ÉTICAS</a:t>
            </a:r>
          </a:p>
        </p:txBody>
      </p:sp>
      <p:sp>
        <p:nvSpPr>
          <p:cNvPr id="3" name="CaixaDeTexto 2"/>
          <p:cNvSpPr txBox="1"/>
          <p:nvPr/>
        </p:nvSpPr>
        <p:spPr>
          <a:xfrm>
            <a:off x="3999432" y="1696405"/>
            <a:ext cx="7357929" cy="1815882"/>
          </a:xfrm>
          <a:prstGeom prst="rect">
            <a:avLst/>
          </a:prstGeom>
          <a:noFill/>
        </p:spPr>
        <p:txBody>
          <a:bodyPr wrap="square" rtlCol="0">
            <a:spAutoFit/>
          </a:bodyPr>
          <a:lstStyle/>
          <a:p>
            <a:pPr algn="ctr"/>
            <a:r>
              <a:rPr lang="pt-BR" sz="2800" dirty="0"/>
              <a:t>As teorias éticas são nitidamente individualistas, limitando-se em geral a apresentar um conjunto de recomendações (máximas ) sobre a forma mais agradável de viver a vida</a:t>
            </a:r>
          </a:p>
        </p:txBody>
      </p:sp>
      <p:pic>
        <p:nvPicPr>
          <p:cNvPr id="4" name="Imagem 3"/>
          <p:cNvPicPr>
            <a:picLocks noChangeAspect="1"/>
          </p:cNvPicPr>
          <p:nvPr/>
        </p:nvPicPr>
        <p:blipFill>
          <a:blip r:embed="rId2"/>
          <a:stretch>
            <a:fillRect/>
          </a:stretch>
        </p:blipFill>
        <p:spPr>
          <a:xfrm>
            <a:off x="8051584" y="4626707"/>
            <a:ext cx="3710926" cy="1836406"/>
          </a:xfrm>
          <a:prstGeom prst="rect">
            <a:avLst/>
          </a:prstGeom>
        </p:spPr>
      </p:pic>
    </p:spTree>
    <p:extLst>
      <p:ext uri="{BB962C8B-B14F-4D97-AF65-F5344CB8AC3E}">
        <p14:creationId xmlns:p14="http://schemas.microsoft.com/office/powerpoint/2010/main" val="3883968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2400" dirty="0">
                <a:solidFill>
                  <a:schemeClr val="tx1"/>
                </a:solidFill>
              </a:rPr>
              <a:t>DESENVOLVIMENTO AO LONGO DO TEMPO</a:t>
            </a:r>
          </a:p>
        </p:txBody>
      </p:sp>
      <p:sp>
        <p:nvSpPr>
          <p:cNvPr id="3" name="CaixaDeTexto 2"/>
          <p:cNvSpPr txBox="1"/>
          <p:nvPr/>
        </p:nvSpPr>
        <p:spPr>
          <a:xfrm>
            <a:off x="3708875" y="2270266"/>
            <a:ext cx="7921951" cy="2308324"/>
          </a:xfrm>
          <a:prstGeom prst="rect">
            <a:avLst/>
          </a:prstGeom>
          <a:noFill/>
        </p:spPr>
        <p:txBody>
          <a:bodyPr wrap="square" rtlCol="0">
            <a:spAutoFit/>
          </a:bodyPr>
          <a:lstStyle/>
          <a:p>
            <a:pPr algn="ctr"/>
            <a:r>
              <a:rPr lang="pt-BR" sz="2400" dirty="0"/>
              <a:t>Entre os séculos XIV e XVIII, com o fim da Idade Média, os temas éticos da Antiguidade foram retomados. Agora, a ética teria base no pensamento humano e não em tradições religiosas. Mais uma vez, a ética voltaria a ser entendida como um meio de se alcançar a felicidade e o bom convívio social.</a:t>
            </a:r>
          </a:p>
        </p:txBody>
      </p:sp>
    </p:spTree>
    <p:extLst>
      <p:ext uri="{BB962C8B-B14F-4D97-AF65-F5344CB8AC3E}">
        <p14:creationId xmlns:p14="http://schemas.microsoft.com/office/powerpoint/2010/main" val="1157568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DEFINIÇÃO DE ÉTICA SOCIAL</a:t>
            </a:r>
            <a:br>
              <a:rPr lang="pt-BR" dirty="0">
                <a:solidFill>
                  <a:schemeClr val="tx1"/>
                </a:solidFill>
              </a:rPr>
            </a:br>
            <a:endParaRPr lang="pt-BR" dirty="0">
              <a:solidFill>
                <a:schemeClr val="tx1"/>
              </a:solidFill>
            </a:endParaRPr>
          </a:p>
        </p:txBody>
      </p:sp>
      <p:sp>
        <p:nvSpPr>
          <p:cNvPr id="3" name="CaixaDeTexto 2"/>
          <p:cNvSpPr txBox="1"/>
          <p:nvPr/>
        </p:nvSpPr>
        <p:spPr>
          <a:xfrm>
            <a:off x="3555051" y="2301043"/>
            <a:ext cx="8443245" cy="2246769"/>
          </a:xfrm>
          <a:prstGeom prst="rect">
            <a:avLst/>
          </a:prstGeom>
          <a:noFill/>
        </p:spPr>
        <p:txBody>
          <a:bodyPr wrap="square" rtlCol="0">
            <a:spAutoFit/>
          </a:bodyPr>
          <a:lstStyle/>
          <a:p>
            <a:pPr algn="ctr"/>
            <a:r>
              <a:rPr lang="pt-BR" sz="2800" dirty="0"/>
              <a:t>Ética social é um conjunto de normas, princípios e valores que servem como guia para conduzir os indivíduos de uma sociedade, ao que é certo ou errado, uma espécie de código de conduta que resguarda o bem-estar da coletividade.</a:t>
            </a:r>
          </a:p>
        </p:txBody>
      </p:sp>
    </p:spTree>
    <p:extLst>
      <p:ext uri="{BB962C8B-B14F-4D97-AF65-F5344CB8AC3E}">
        <p14:creationId xmlns:p14="http://schemas.microsoft.com/office/powerpoint/2010/main" val="1753737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2000" b="1" dirty="0">
                <a:solidFill>
                  <a:schemeClr val="tx1"/>
                </a:solidFill>
              </a:rPr>
              <a:t>RESPONSABILIDADE SOCIAL</a:t>
            </a:r>
          </a:p>
        </p:txBody>
      </p:sp>
      <p:sp>
        <p:nvSpPr>
          <p:cNvPr id="4" name="Retângulo 3"/>
          <p:cNvSpPr/>
          <p:nvPr/>
        </p:nvSpPr>
        <p:spPr>
          <a:xfrm>
            <a:off x="4030767" y="2301043"/>
            <a:ext cx="6096000" cy="2246769"/>
          </a:xfrm>
          <a:prstGeom prst="rect">
            <a:avLst/>
          </a:prstGeom>
        </p:spPr>
        <p:txBody>
          <a:bodyPr>
            <a:spAutoFit/>
          </a:bodyPr>
          <a:lstStyle/>
          <a:p>
            <a:pPr algn="ctr"/>
            <a:r>
              <a:rPr lang="pt-BR" sz="2800" dirty="0"/>
              <a:t>A responsabilidade social está intimamente relacionada com práticas de preservação do meio ambiente, em práticas como usar materiais reciclados, reflorestamento, entre outros</a:t>
            </a:r>
          </a:p>
        </p:txBody>
      </p:sp>
    </p:spTree>
    <p:extLst>
      <p:ext uri="{BB962C8B-B14F-4D97-AF65-F5344CB8AC3E}">
        <p14:creationId xmlns:p14="http://schemas.microsoft.com/office/powerpoint/2010/main" val="2499779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QUESTÕES ÉTICAS SOCIAIS</a:t>
            </a:r>
          </a:p>
        </p:txBody>
      </p:sp>
      <p:sp>
        <p:nvSpPr>
          <p:cNvPr id="3" name="CaixaDeTexto 2"/>
          <p:cNvSpPr txBox="1"/>
          <p:nvPr/>
        </p:nvSpPr>
        <p:spPr>
          <a:xfrm>
            <a:off x="3438647" y="1809445"/>
            <a:ext cx="7990318" cy="1938992"/>
          </a:xfrm>
          <a:prstGeom prst="rect">
            <a:avLst/>
          </a:prstGeom>
          <a:noFill/>
        </p:spPr>
        <p:txBody>
          <a:bodyPr wrap="square" rtlCol="0">
            <a:spAutoFit/>
          </a:bodyPr>
          <a:lstStyle/>
          <a:p>
            <a:pPr marL="285750" indent="-285750" algn="ctr">
              <a:buFont typeface="Wingdings" panose="05000000000000000000" pitchFamily="2" charset="2"/>
              <a:buChar char="v"/>
            </a:pPr>
            <a:r>
              <a:rPr lang="pt-BR" sz="2400" dirty="0"/>
              <a:t>Procurar agir com justiça</a:t>
            </a:r>
          </a:p>
          <a:p>
            <a:pPr marL="285750" indent="-285750" algn="ctr">
              <a:buFont typeface="Wingdings" panose="05000000000000000000" pitchFamily="2" charset="2"/>
              <a:buChar char="v"/>
            </a:pPr>
            <a:r>
              <a:rPr lang="pt-BR" sz="2400" dirty="0"/>
              <a:t>Não se apropriar</a:t>
            </a:r>
          </a:p>
          <a:p>
            <a:pPr marL="285750" indent="-285750" algn="ctr">
              <a:buFont typeface="Wingdings" panose="05000000000000000000" pitchFamily="2" charset="2"/>
              <a:buChar char="v"/>
            </a:pPr>
            <a:r>
              <a:rPr lang="pt-BR" sz="2400" dirty="0"/>
              <a:t> indevidamente, do que não é seu</a:t>
            </a:r>
          </a:p>
          <a:p>
            <a:pPr marL="285750" indent="-285750" algn="ctr">
              <a:buFont typeface="Wingdings" panose="05000000000000000000" pitchFamily="2" charset="2"/>
              <a:buChar char="v"/>
            </a:pPr>
            <a:r>
              <a:rPr lang="pt-BR" sz="2400" dirty="0"/>
              <a:t>Não prejudicar os outros</a:t>
            </a:r>
          </a:p>
          <a:p>
            <a:pPr marL="285750" indent="-285750" algn="ctr">
              <a:buFont typeface="Wingdings" panose="05000000000000000000" pitchFamily="2" charset="2"/>
              <a:buChar char="v"/>
            </a:pPr>
            <a:r>
              <a:rPr lang="pt-BR" sz="2400" dirty="0"/>
              <a:t>Respeitar o convívio social</a:t>
            </a:r>
          </a:p>
        </p:txBody>
      </p:sp>
      <p:pic>
        <p:nvPicPr>
          <p:cNvPr id="4" name="Imagem 3"/>
          <p:cNvPicPr>
            <a:picLocks noChangeAspect="1"/>
          </p:cNvPicPr>
          <p:nvPr/>
        </p:nvPicPr>
        <p:blipFill>
          <a:blip r:embed="rId2"/>
          <a:stretch>
            <a:fillRect/>
          </a:stretch>
        </p:blipFill>
        <p:spPr>
          <a:xfrm>
            <a:off x="8712777" y="4065204"/>
            <a:ext cx="2952750" cy="2066925"/>
          </a:xfrm>
          <a:prstGeom prst="rect">
            <a:avLst/>
          </a:prstGeom>
        </p:spPr>
      </p:pic>
    </p:spTree>
    <p:extLst>
      <p:ext uri="{BB962C8B-B14F-4D97-AF65-F5344CB8AC3E}">
        <p14:creationId xmlns:p14="http://schemas.microsoft.com/office/powerpoint/2010/main" val="2767252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ÉTICA GLOBAL</a:t>
            </a:r>
          </a:p>
        </p:txBody>
      </p:sp>
      <p:sp>
        <p:nvSpPr>
          <p:cNvPr id="3" name="CaixaDeTexto 2"/>
          <p:cNvSpPr txBox="1"/>
          <p:nvPr/>
        </p:nvSpPr>
        <p:spPr>
          <a:xfrm>
            <a:off x="3657600" y="2068082"/>
            <a:ext cx="8221054" cy="2246769"/>
          </a:xfrm>
          <a:prstGeom prst="rect">
            <a:avLst/>
          </a:prstGeom>
          <a:noFill/>
        </p:spPr>
        <p:txBody>
          <a:bodyPr wrap="square" rtlCol="0">
            <a:spAutoFit/>
          </a:bodyPr>
          <a:lstStyle/>
          <a:p>
            <a:pPr algn="ctr"/>
            <a:r>
              <a:rPr lang="pt-BR" sz="2800" dirty="0"/>
              <a:t>Se sob ética global entende-se a tentativa da universalização da moral, não pode haver adaptação, expurgo ou a criação de guetos, uma vez que ela tem a necessidade de legitimar seus fundamentos diante de todos.</a:t>
            </a:r>
          </a:p>
        </p:txBody>
      </p:sp>
      <p:pic>
        <p:nvPicPr>
          <p:cNvPr id="4" name="Imagem 3"/>
          <p:cNvPicPr>
            <a:picLocks noChangeAspect="1"/>
          </p:cNvPicPr>
          <p:nvPr/>
        </p:nvPicPr>
        <p:blipFill>
          <a:blip r:embed="rId2"/>
          <a:stretch>
            <a:fillRect/>
          </a:stretch>
        </p:blipFill>
        <p:spPr>
          <a:xfrm>
            <a:off x="9110342" y="4480052"/>
            <a:ext cx="2657475" cy="1714500"/>
          </a:xfrm>
          <a:prstGeom prst="rect">
            <a:avLst/>
          </a:prstGeom>
        </p:spPr>
      </p:pic>
    </p:spTree>
    <p:extLst>
      <p:ext uri="{BB962C8B-B14F-4D97-AF65-F5344CB8AC3E}">
        <p14:creationId xmlns:p14="http://schemas.microsoft.com/office/powerpoint/2010/main" val="103467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DESAFIOS ÉTICOS GLOBAIS</a:t>
            </a:r>
          </a:p>
        </p:txBody>
      </p:sp>
      <p:sp>
        <p:nvSpPr>
          <p:cNvPr id="3" name="CaixaDeTexto 2"/>
          <p:cNvSpPr txBox="1"/>
          <p:nvPr/>
        </p:nvSpPr>
        <p:spPr>
          <a:xfrm>
            <a:off x="3700329" y="1982624"/>
            <a:ext cx="8272329" cy="2246769"/>
          </a:xfrm>
          <a:prstGeom prst="rect">
            <a:avLst/>
          </a:prstGeom>
          <a:noFill/>
        </p:spPr>
        <p:txBody>
          <a:bodyPr wrap="square" rtlCol="0">
            <a:spAutoFit/>
          </a:bodyPr>
          <a:lstStyle/>
          <a:p>
            <a:pPr algn="ctr"/>
            <a:r>
              <a:rPr lang="pt-BR" sz="2800" dirty="0"/>
              <a:t>A aplicação dos princípios morais às relações interpessoais modificadas pela tecnologia, bem como o equilíbrio entre o capital e as necessidades individuais são exemplos dos maiores desafios encontrados pela ética moderna.</a:t>
            </a:r>
          </a:p>
        </p:txBody>
      </p:sp>
    </p:spTree>
    <p:extLst>
      <p:ext uri="{BB962C8B-B14F-4D97-AF65-F5344CB8AC3E}">
        <p14:creationId xmlns:p14="http://schemas.microsoft.com/office/powerpoint/2010/main" val="348214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EXEMPLOS DE ÉTICAS GLOBAIS</a:t>
            </a:r>
          </a:p>
        </p:txBody>
      </p:sp>
      <p:sp>
        <p:nvSpPr>
          <p:cNvPr id="3" name="CaixaDeTexto 2"/>
          <p:cNvSpPr txBox="1"/>
          <p:nvPr/>
        </p:nvSpPr>
        <p:spPr>
          <a:xfrm>
            <a:off x="3657600" y="2301043"/>
            <a:ext cx="8092868" cy="2246769"/>
          </a:xfrm>
          <a:prstGeom prst="rect">
            <a:avLst/>
          </a:prstGeom>
          <a:noFill/>
        </p:spPr>
        <p:txBody>
          <a:bodyPr wrap="square" rtlCol="0">
            <a:spAutoFit/>
          </a:bodyPr>
          <a:lstStyle/>
          <a:p>
            <a:pPr algn="ctr"/>
            <a:r>
              <a:rPr lang="pt-BR" sz="2800"/>
              <a:t>Se sob ética global entende-se a tentativa da universalização da moral, não pode haver adaptação, expurgo ou a criação de guetos, uma vez que ela tem a necessidade de legitimar seus fundamentos diante de todos.</a:t>
            </a:r>
            <a:endParaRPr lang="pt-BR" sz="2800" dirty="0"/>
          </a:p>
        </p:txBody>
      </p:sp>
    </p:spTree>
    <p:extLst>
      <p:ext uri="{BB962C8B-B14F-4D97-AF65-F5344CB8AC3E}">
        <p14:creationId xmlns:p14="http://schemas.microsoft.com/office/powerpoint/2010/main" val="134064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lores Humanos Imagens – Download Grátis no Freepi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0682" y="3424428"/>
            <a:ext cx="3751264" cy="249884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ítulo 1"/>
          <p:cNvSpPr>
            <a:spLocks noGrp="1"/>
          </p:cNvSpPr>
          <p:nvPr>
            <p:ph type="title"/>
          </p:nvPr>
        </p:nvSpPr>
        <p:spPr/>
        <p:txBody>
          <a:bodyPr/>
          <a:lstStyle/>
          <a:p>
            <a:pPr algn="ctr"/>
            <a:r>
              <a:rPr lang="pt-BR" b="1" dirty="0">
                <a:solidFill>
                  <a:schemeClr val="tx1"/>
                </a:solidFill>
                <a:latin typeface="Baskerville Old Face" panose="02020602080505020303" pitchFamily="18" charset="0"/>
              </a:rPr>
              <a:t>O que são </a:t>
            </a:r>
            <a:br>
              <a:rPr lang="pt-BR" b="1" dirty="0">
                <a:solidFill>
                  <a:schemeClr val="tx1"/>
                </a:solidFill>
                <a:latin typeface="Baskerville Old Face" panose="02020602080505020303" pitchFamily="18" charset="0"/>
              </a:rPr>
            </a:br>
            <a:r>
              <a:rPr lang="pt-BR" b="1" dirty="0">
                <a:solidFill>
                  <a:schemeClr val="tx1"/>
                </a:solidFill>
                <a:latin typeface="Baskerville Old Face" panose="02020602080505020303" pitchFamily="18" charset="0"/>
              </a:rPr>
              <a:t>Valores Humanos:</a:t>
            </a:r>
          </a:p>
        </p:txBody>
      </p:sp>
      <p:sp>
        <p:nvSpPr>
          <p:cNvPr id="4" name="CaixaDeTexto 3"/>
          <p:cNvSpPr txBox="1"/>
          <p:nvPr/>
        </p:nvSpPr>
        <p:spPr>
          <a:xfrm>
            <a:off x="4426721" y="1222049"/>
            <a:ext cx="6255522" cy="2308324"/>
          </a:xfrm>
          <a:prstGeom prst="rect">
            <a:avLst/>
          </a:prstGeom>
          <a:noFill/>
        </p:spPr>
        <p:txBody>
          <a:bodyPr wrap="square" rtlCol="0">
            <a:spAutoFit/>
          </a:bodyPr>
          <a:lstStyle/>
          <a:p>
            <a:pPr algn="ctr"/>
            <a:r>
              <a:rPr lang="pt-BR" sz="2400" dirty="0"/>
              <a:t>Os valores humanos são um conjunto de fundamentos que incentivam a vivência humana. São as motivações pessoais de todos os indivíduos, ou seja, razões ou causas que nos levam a exercer determinadas atividades com maior ou menor intensidade.</a:t>
            </a:r>
          </a:p>
        </p:txBody>
      </p:sp>
    </p:spTree>
    <p:extLst>
      <p:ext uri="{BB962C8B-B14F-4D97-AF65-F5344CB8AC3E}">
        <p14:creationId xmlns:p14="http://schemas.microsoft.com/office/powerpoint/2010/main" val="321984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 calcmode="lin" valueType="num">
                                      <p:cBhvr additive="base">
                                        <p:cTn id="18" dur="500" fill="hold"/>
                                        <p:tgtEl>
                                          <p:spTgt spid="1026"/>
                                        </p:tgtEl>
                                        <p:attrNameLst>
                                          <p:attrName>ppt_x</p:attrName>
                                        </p:attrNameLst>
                                      </p:cBhvr>
                                      <p:tavLst>
                                        <p:tav tm="0">
                                          <p:val>
                                            <p:strVal val="#ppt_x"/>
                                          </p:val>
                                        </p:tav>
                                        <p:tav tm="100000">
                                          <p:val>
                                            <p:strVal val="#ppt_x"/>
                                          </p:val>
                                        </p:tav>
                                      </p:tavLst>
                                    </p:anim>
                                    <p:anim calcmode="lin" valueType="num">
                                      <p:cBhvr additive="base">
                                        <p:cTn id="19"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BIOÉTICA</a:t>
            </a:r>
          </a:p>
        </p:txBody>
      </p:sp>
      <p:sp>
        <p:nvSpPr>
          <p:cNvPr id="3" name="CaixaDeTexto 2"/>
          <p:cNvSpPr txBox="1"/>
          <p:nvPr/>
        </p:nvSpPr>
        <p:spPr>
          <a:xfrm>
            <a:off x="3537959" y="1862983"/>
            <a:ext cx="8417607" cy="2246769"/>
          </a:xfrm>
          <a:prstGeom prst="rect">
            <a:avLst/>
          </a:prstGeom>
          <a:noFill/>
        </p:spPr>
        <p:txBody>
          <a:bodyPr wrap="square" rtlCol="0">
            <a:spAutoFit/>
          </a:bodyPr>
          <a:lstStyle/>
          <a:p>
            <a:pPr algn="ctr"/>
            <a:r>
              <a:rPr lang="pt-BR" sz="2800"/>
              <a:t>Bioética é o estudo sistemático das dimensões morais - incluindo visão moral, decisões, conduta e políticas - das ciências da vida e atenção à saúde, utilizando uma variedade de metodologias éticas em um cenário interdisciplinar</a:t>
            </a:r>
            <a:endParaRPr lang="pt-BR" sz="2800" dirty="0"/>
          </a:p>
        </p:txBody>
      </p:sp>
      <p:pic>
        <p:nvPicPr>
          <p:cNvPr id="4" name="Imagem 3"/>
          <p:cNvPicPr>
            <a:picLocks noChangeAspect="1"/>
          </p:cNvPicPr>
          <p:nvPr/>
        </p:nvPicPr>
        <p:blipFill>
          <a:blip r:embed="rId2"/>
          <a:stretch>
            <a:fillRect/>
          </a:stretch>
        </p:blipFill>
        <p:spPr>
          <a:xfrm>
            <a:off x="10059067" y="3721825"/>
            <a:ext cx="1762615" cy="2494322"/>
          </a:xfrm>
          <a:prstGeom prst="rect">
            <a:avLst/>
          </a:prstGeom>
        </p:spPr>
      </p:pic>
    </p:spTree>
    <p:extLst>
      <p:ext uri="{BB962C8B-B14F-4D97-AF65-F5344CB8AC3E}">
        <p14:creationId xmlns:p14="http://schemas.microsoft.com/office/powerpoint/2010/main" val="2927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PRINCÍPIOS DA BIOÉTICA</a:t>
            </a:r>
            <a:br>
              <a:rPr lang="pt-BR" dirty="0">
                <a:solidFill>
                  <a:schemeClr val="tx1"/>
                </a:solidFill>
              </a:rPr>
            </a:br>
            <a:endParaRPr lang="pt-BR" dirty="0">
              <a:solidFill>
                <a:schemeClr val="tx1"/>
              </a:solidFill>
            </a:endParaRPr>
          </a:p>
        </p:txBody>
      </p:sp>
      <p:sp>
        <p:nvSpPr>
          <p:cNvPr id="3" name="CaixaDeTexto 2"/>
          <p:cNvSpPr txBox="1"/>
          <p:nvPr/>
        </p:nvSpPr>
        <p:spPr>
          <a:xfrm>
            <a:off x="3683238" y="2016807"/>
            <a:ext cx="8084321" cy="1815882"/>
          </a:xfrm>
          <a:prstGeom prst="rect">
            <a:avLst/>
          </a:prstGeom>
          <a:noFill/>
        </p:spPr>
        <p:txBody>
          <a:bodyPr wrap="square" rtlCol="0">
            <a:spAutoFit/>
          </a:bodyPr>
          <a:lstStyle/>
          <a:p>
            <a:pPr algn="ctr"/>
            <a:r>
              <a:rPr lang="pt-BR" sz="2800" dirty="0"/>
              <a:t>É uma área de estudo interdisciplinar que envolve a Ética e a Biologia, fundamentando os princípios éticos que regem a vida quando essa é colocada em risco pela Medicina ou pelas ciências.</a:t>
            </a:r>
          </a:p>
        </p:txBody>
      </p:sp>
      <p:pic>
        <p:nvPicPr>
          <p:cNvPr id="4" name="Imagem 3"/>
          <p:cNvPicPr>
            <a:picLocks noChangeAspect="1"/>
          </p:cNvPicPr>
          <p:nvPr/>
        </p:nvPicPr>
        <p:blipFill>
          <a:blip r:embed="rId2"/>
          <a:stretch>
            <a:fillRect/>
          </a:stretch>
        </p:blipFill>
        <p:spPr>
          <a:xfrm>
            <a:off x="8857716" y="4150676"/>
            <a:ext cx="2909843" cy="1818652"/>
          </a:xfrm>
          <a:prstGeom prst="rect">
            <a:avLst/>
          </a:prstGeom>
        </p:spPr>
      </p:pic>
    </p:spTree>
    <p:extLst>
      <p:ext uri="{BB962C8B-B14F-4D97-AF65-F5344CB8AC3E}">
        <p14:creationId xmlns:p14="http://schemas.microsoft.com/office/powerpoint/2010/main" val="3626406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BIOÉTICA NA MEDICINA E PESQUISA</a:t>
            </a:r>
          </a:p>
        </p:txBody>
      </p:sp>
      <p:sp>
        <p:nvSpPr>
          <p:cNvPr id="3" name="CaixaDeTexto 2"/>
          <p:cNvSpPr txBox="1"/>
          <p:nvPr/>
        </p:nvSpPr>
        <p:spPr>
          <a:xfrm>
            <a:off x="3572142" y="1717705"/>
            <a:ext cx="8323604" cy="2677656"/>
          </a:xfrm>
          <a:prstGeom prst="rect">
            <a:avLst/>
          </a:prstGeom>
          <a:noFill/>
        </p:spPr>
        <p:txBody>
          <a:bodyPr wrap="square" rtlCol="0">
            <a:spAutoFit/>
          </a:bodyPr>
          <a:lstStyle/>
          <a:p>
            <a:pPr algn="ctr"/>
            <a:r>
              <a:rPr lang="pt-BR" sz="2800" dirty="0"/>
              <a:t>Ao aplicar os princípios da bioética ao campo da medicina, a bioética visa investigar e estudar como são tomadas as decisões de cuidados de saúde. A bioética tem como objetivo facilitar o enfrentamento de questões éticas e bioéticas que surgirão na vida profissional.</a:t>
            </a:r>
          </a:p>
        </p:txBody>
      </p:sp>
      <p:pic>
        <p:nvPicPr>
          <p:cNvPr id="4" name="Imagem 3"/>
          <p:cNvPicPr>
            <a:picLocks noChangeAspect="1"/>
          </p:cNvPicPr>
          <p:nvPr/>
        </p:nvPicPr>
        <p:blipFill>
          <a:blip r:embed="rId2"/>
          <a:stretch>
            <a:fillRect/>
          </a:stretch>
        </p:blipFill>
        <p:spPr>
          <a:xfrm>
            <a:off x="9115079" y="4636222"/>
            <a:ext cx="2675139" cy="1404448"/>
          </a:xfrm>
          <a:prstGeom prst="rect">
            <a:avLst/>
          </a:prstGeom>
        </p:spPr>
      </p:pic>
    </p:spTree>
    <p:extLst>
      <p:ext uri="{BB962C8B-B14F-4D97-AF65-F5344CB8AC3E}">
        <p14:creationId xmlns:p14="http://schemas.microsoft.com/office/powerpoint/2010/main" val="423828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2800" dirty="0">
                <a:solidFill>
                  <a:schemeClr val="tx1"/>
                </a:solidFill>
              </a:rPr>
              <a:t>DEFINIÇÃO DE ÉTICA PROFISSIONAL</a:t>
            </a:r>
            <a:br>
              <a:rPr lang="pt-BR" sz="2800" dirty="0">
                <a:solidFill>
                  <a:schemeClr val="tx1"/>
                </a:solidFill>
              </a:rPr>
            </a:br>
            <a:endParaRPr lang="pt-BR" sz="2800" dirty="0">
              <a:solidFill>
                <a:schemeClr val="tx1"/>
              </a:solidFill>
            </a:endParaRPr>
          </a:p>
        </p:txBody>
      </p:sp>
      <p:sp>
        <p:nvSpPr>
          <p:cNvPr id="3" name="CaixaDeTexto 2"/>
          <p:cNvSpPr txBox="1"/>
          <p:nvPr/>
        </p:nvSpPr>
        <p:spPr>
          <a:xfrm>
            <a:off x="3854153" y="2333001"/>
            <a:ext cx="8246692" cy="1384995"/>
          </a:xfrm>
          <a:prstGeom prst="rect">
            <a:avLst/>
          </a:prstGeom>
          <a:noFill/>
        </p:spPr>
        <p:txBody>
          <a:bodyPr wrap="square" rtlCol="0">
            <a:spAutoFit/>
          </a:bodyPr>
          <a:lstStyle/>
          <a:p>
            <a:pPr algn="ctr"/>
            <a:r>
              <a:rPr lang="pt-BR" sz="2800"/>
              <a:t>Ética profissional é a aplicação de valores humanos sobre o comportamento, resultando em uma postura transparente nas atividades produtivas</a:t>
            </a:r>
            <a:endParaRPr lang="pt-BR" sz="2800" dirty="0"/>
          </a:p>
        </p:txBody>
      </p:sp>
      <p:pic>
        <p:nvPicPr>
          <p:cNvPr id="4" name="Imagem 3"/>
          <p:cNvPicPr>
            <a:picLocks noChangeAspect="1"/>
          </p:cNvPicPr>
          <p:nvPr/>
        </p:nvPicPr>
        <p:blipFill>
          <a:blip r:embed="rId2"/>
          <a:stretch>
            <a:fillRect/>
          </a:stretch>
        </p:blipFill>
        <p:spPr>
          <a:xfrm>
            <a:off x="8602811" y="4388048"/>
            <a:ext cx="3193234" cy="1872029"/>
          </a:xfrm>
          <a:prstGeom prst="rect">
            <a:avLst/>
          </a:prstGeom>
        </p:spPr>
      </p:pic>
    </p:spTree>
    <p:extLst>
      <p:ext uri="{BB962C8B-B14F-4D97-AF65-F5344CB8AC3E}">
        <p14:creationId xmlns:p14="http://schemas.microsoft.com/office/powerpoint/2010/main" val="3604357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CÓDIGOS DE ÉTICA </a:t>
            </a:r>
          </a:p>
        </p:txBody>
      </p:sp>
      <p:sp>
        <p:nvSpPr>
          <p:cNvPr id="3" name="CaixaDeTexto 2"/>
          <p:cNvSpPr txBox="1"/>
          <p:nvPr/>
        </p:nvSpPr>
        <p:spPr>
          <a:xfrm>
            <a:off x="3760149" y="2050990"/>
            <a:ext cx="7776673" cy="2246769"/>
          </a:xfrm>
          <a:prstGeom prst="rect">
            <a:avLst/>
          </a:prstGeom>
          <a:noFill/>
        </p:spPr>
        <p:txBody>
          <a:bodyPr wrap="square" rtlCol="0">
            <a:spAutoFit/>
          </a:bodyPr>
          <a:lstStyle/>
          <a:p>
            <a:pPr algn="ctr"/>
            <a:r>
              <a:rPr lang="pt-BR" sz="2800"/>
              <a:t>Há algumas atitudes essenciais que se aplicam a todas as atividades, como honestidade, sigilo, competência, prudência, humildade e imparcialidade. Há também outros pré-requisitos para ser um profissional ético</a:t>
            </a:r>
            <a:endParaRPr lang="pt-BR" sz="2800" dirty="0"/>
          </a:p>
        </p:txBody>
      </p:sp>
      <p:pic>
        <p:nvPicPr>
          <p:cNvPr id="4" name="Imagem 3"/>
          <p:cNvPicPr>
            <a:picLocks noChangeAspect="1"/>
          </p:cNvPicPr>
          <p:nvPr/>
        </p:nvPicPr>
        <p:blipFill>
          <a:blip r:embed="rId2"/>
          <a:stretch>
            <a:fillRect/>
          </a:stretch>
        </p:blipFill>
        <p:spPr>
          <a:xfrm>
            <a:off x="8009708" y="4178522"/>
            <a:ext cx="3808220" cy="2538813"/>
          </a:xfrm>
          <a:prstGeom prst="rect">
            <a:avLst/>
          </a:prstGeom>
        </p:spPr>
      </p:pic>
    </p:spTree>
    <p:extLst>
      <p:ext uri="{BB962C8B-B14F-4D97-AF65-F5344CB8AC3E}">
        <p14:creationId xmlns:p14="http://schemas.microsoft.com/office/powerpoint/2010/main" val="3096927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ÉTICA NO AMBIENTE DE TRABALHO</a:t>
            </a:r>
          </a:p>
        </p:txBody>
      </p:sp>
      <p:sp>
        <p:nvSpPr>
          <p:cNvPr id="3" name="CaixaDeTexto 2"/>
          <p:cNvSpPr txBox="1"/>
          <p:nvPr/>
        </p:nvSpPr>
        <p:spPr>
          <a:xfrm>
            <a:off x="3589233" y="1434530"/>
            <a:ext cx="8400516" cy="3108543"/>
          </a:xfrm>
          <a:prstGeom prst="rect">
            <a:avLst/>
          </a:prstGeom>
          <a:noFill/>
        </p:spPr>
        <p:txBody>
          <a:bodyPr wrap="square" rtlCol="0">
            <a:spAutoFit/>
          </a:bodyPr>
          <a:lstStyle/>
          <a:p>
            <a:pPr algn="ctr"/>
            <a:r>
              <a:rPr lang="pt-BR" sz="2800" dirty="0"/>
              <a:t>A ética contribui para o bom funcionamento da empresa, aumenta o nível de confiança e o comprometimento entre os funcionários. Logo, reflete na produção e no desenvolvimento do negócio. Por outro lado, comportamentos antiéticos prejudicam o clima organizacional e a produtividade dos colaboradores</a:t>
            </a:r>
          </a:p>
        </p:txBody>
      </p:sp>
      <p:pic>
        <p:nvPicPr>
          <p:cNvPr id="4" name="Imagem 3"/>
          <p:cNvPicPr>
            <a:picLocks noChangeAspect="1"/>
          </p:cNvPicPr>
          <p:nvPr/>
        </p:nvPicPr>
        <p:blipFill>
          <a:blip r:embed="rId2"/>
          <a:stretch>
            <a:fillRect/>
          </a:stretch>
        </p:blipFill>
        <p:spPr>
          <a:xfrm>
            <a:off x="8589365" y="4606567"/>
            <a:ext cx="3192566" cy="1516469"/>
          </a:xfrm>
          <a:prstGeom prst="rect">
            <a:avLst/>
          </a:prstGeom>
        </p:spPr>
      </p:pic>
    </p:spTree>
    <p:extLst>
      <p:ext uri="{BB962C8B-B14F-4D97-AF65-F5344CB8AC3E}">
        <p14:creationId xmlns:p14="http://schemas.microsoft.com/office/powerpoint/2010/main" val="1114458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0189" y="1166566"/>
            <a:ext cx="2947482" cy="4601183"/>
          </a:xfrm>
        </p:spPr>
        <p:txBody>
          <a:bodyPr>
            <a:normAutofit/>
          </a:bodyPr>
          <a:lstStyle/>
          <a:p>
            <a:pPr algn="ctr"/>
            <a:r>
              <a:rPr lang="pt-BR" sz="2400" dirty="0">
                <a:solidFill>
                  <a:schemeClr val="tx1"/>
                </a:solidFill>
              </a:rPr>
              <a:t>COMPORTAMENTO ANTIÉTICO</a:t>
            </a:r>
          </a:p>
        </p:txBody>
      </p:sp>
      <p:sp>
        <p:nvSpPr>
          <p:cNvPr id="3" name="CaixaDeTexto 2"/>
          <p:cNvSpPr txBox="1"/>
          <p:nvPr/>
        </p:nvSpPr>
        <p:spPr>
          <a:xfrm>
            <a:off x="3520867" y="1401510"/>
            <a:ext cx="8357787" cy="3108543"/>
          </a:xfrm>
          <a:prstGeom prst="rect">
            <a:avLst/>
          </a:prstGeom>
          <a:noFill/>
        </p:spPr>
        <p:txBody>
          <a:bodyPr wrap="square" rtlCol="0">
            <a:spAutoFit/>
          </a:bodyPr>
          <a:lstStyle/>
          <a:p>
            <a:pPr algn="ctr"/>
            <a:r>
              <a:rPr lang="pt-BR" sz="2800" dirty="0"/>
              <a:t>O comportamento antiético pode acarretar diversos problemas para a empresa, alguns comportamentos podem gerar problemas judiciais e punições legais. Portanto, esses comportamentos além de impactos judiciais, podem acarretar em impactos financeiros, desgastes emocionais, impacto na reputação da empresa e outros</a:t>
            </a:r>
          </a:p>
        </p:txBody>
      </p:sp>
      <p:pic>
        <p:nvPicPr>
          <p:cNvPr id="4" name="Imagem 3"/>
          <p:cNvPicPr>
            <a:picLocks noChangeAspect="1"/>
          </p:cNvPicPr>
          <p:nvPr/>
        </p:nvPicPr>
        <p:blipFill>
          <a:blip r:embed="rId2"/>
          <a:stretch>
            <a:fillRect/>
          </a:stretch>
        </p:blipFill>
        <p:spPr>
          <a:xfrm>
            <a:off x="8072968" y="4612384"/>
            <a:ext cx="4119032" cy="1922802"/>
          </a:xfrm>
          <a:prstGeom prst="rect">
            <a:avLst/>
          </a:prstGeom>
        </p:spPr>
      </p:pic>
    </p:spTree>
    <p:extLst>
      <p:ext uri="{BB962C8B-B14F-4D97-AF65-F5344CB8AC3E}">
        <p14:creationId xmlns:p14="http://schemas.microsoft.com/office/powerpoint/2010/main" val="2986598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ÉTICA NO TRABALHO</a:t>
            </a:r>
          </a:p>
        </p:txBody>
      </p:sp>
      <p:sp>
        <p:nvSpPr>
          <p:cNvPr id="3" name="CaixaDeTexto 2"/>
          <p:cNvSpPr txBox="1"/>
          <p:nvPr/>
        </p:nvSpPr>
        <p:spPr>
          <a:xfrm>
            <a:off x="3717420" y="1959060"/>
            <a:ext cx="7554483" cy="2308324"/>
          </a:xfrm>
          <a:prstGeom prst="rect">
            <a:avLst/>
          </a:prstGeom>
          <a:noFill/>
        </p:spPr>
        <p:txBody>
          <a:bodyPr wrap="square" rtlCol="0">
            <a:spAutoFit/>
          </a:bodyPr>
          <a:lstStyle/>
          <a:p>
            <a:pPr marL="285750" indent="-285750" algn="ctr">
              <a:buFont typeface="Wingdings" panose="05000000000000000000" pitchFamily="2" charset="2"/>
              <a:buChar char="v"/>
            </a:pPr>
            <a:r>
              <a:rPr lang="pt-BR" sz="2400" dirty="0"/>
              <a:t>Maior produtividade</a:t>
            </a:r>
          </a:p>
          <a:p>
            <a:pPr marL="285750" indent="-285750" algn="ctr">
              <a:buFont typeface="Wingdings" panose="05000000000000000000" pitchFamily="2" charset="2"/>
              <a:buChar char="v"/>
            </a:pPr>
            <a:r>
              <a:rPr lang="pt-BR" sz="2400" dirty="0"/>
              <a:t>Aumento do compromisso entre os colaboradores</a:t>
            </a:r>
          </a:p>
          <a:p>
            <a:pPr marL="285750" indent="-285750" algn="ctr">
              <a:buFont typeface="Wingdings" panose="05000000000000000000" pitchFamily="2" charset="2"/>
              <a:buChar char="v"/>
            </a:pPr>
            <a:r>
              <a:rPr lang="pt-BR" sz="2400" dirty="0"/>
              <a:t>Clima organizacional respeitoso</a:t>
            </a:r>
          </a:p>
          <a:p>
            <a:pPr marL="285750" indent="-285750" algn="ctr">
              <a:buFont typeface="Wingdings" panose="05000000000000000000" pitchFamily="2" charset="2"/>
              <a:buChar char="v"/>
            </a:pPr>
            <a:r>
              <a:rPr lang="pt-BR" sz="2400" dirty="0"/>
              <a:t> impulsionador e de qualidade</a:t>
            </a:r>
          </a:p>
          <a:p>
            <a:pPr marL="285750" indent="-285750" algn="ctr">
              <a:buFont typeface="Wingdings" panose="05000000000000000000" pitchFamily="2" charset="2"/>
              <a:buChar char="v"/>
            </a:pPr>
            <a:r>
              <a:rPr lang="pt-BR" sz="2400" dirty="0"/>
              <a:t>Oportunidades maiores de um desenvolvimento qualificado da sua carreira</a:t>
            </a:r>
          </a:p>
        </p:txBody>
      </p:sp>
      <p:pic>
        <p:nvPicPr>
          <p:cNvPr id="4" name="Imagem 3"/>
          <p:cNvPicPr>
            <a:picLocks noChangeAspect="1"/>
          </p:cNvPicPr>
          <p:nvPr/>
        </p:nvPicPr>
        <p:blipFill>
          <a:blip r:embed="rId2"/>
          <a:stretch>
            <a:fillRect/>
          </a:stretch>
        </p:blipFill>
        <p:spPr>
          <a:xfrm>
            <a:off x="8415666" y="4613175"/>
            <a:ext cx="3236007" cy="1820254"/>
          </a:xfrm>
          <a:prstGeom prst="rect">
            <a:avLst/>
          </a:prstGeom>
        </p:spPr>
      </p:pic>
    </p:spTree>
    <p:extLst>
      <p:ext uri="{BB962C8B-B14F-4D97-AF65-F5344CB8AC3E}">
        <p14:creationId xmlns:p14="http://schemas.microsoft.com/office/powerpoint/2010/main" val="162446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2800" dirty="0">
                <a:solidFill>
                  <a:schemeClr val="tx1"/>
                </a:solidFill>
              </a:rPr>
              <a:t>ESTUDO DE ÉTICA PROFISSIONAL</a:t>
            </a:r>
          </a:p>
        </p:txBody>
      </p:sp>
      <p:sp>
        <p:nvSpPr>
          <p:cNvPr id="3" name="Retângulo 2"/>
          <p:cNvSpPr/>
          <p:nvPr/>
        </p:nvSpPr>
        <p:spPr>
          <a:xfrm>
            <a:off x="3714570" y="1726250"/>
            <a:ext cx="7232591" cy="2308324"/>
          </a:xfrm>
          <a:prstGeom prst="rect">
            <a:avLst/>
          </a:prstGeom>
        </p:spPr>
        <p:txBody>
          <a:bodyPr wrap="square">
            <a:spAutoFit/>
          </a:bodyPr>
          <a:lstStyle/>
          <a:p>
            <a:pPr algn="ctr"/>
            <a:r>
              <a:rPr lang="pt-BR" sz="2400" dirty="0"/>
              <a:t>Ética profissional é a aplicação de valores humanos sobre o comportamento, resultando em uma postura transparente nas atividades produtivas. É também o respeito às regras, convenções e limites, sejam eles impostos por leis ou sugeridos pelas convenções sociais no trabalho.</a:t>
            </a:r>
          </a:p>
        </p:txBody>
      </p:sp>
      <p:pic>
        <p:nvPicPr>
          <p:cNvPr id="4" name="Imagem 3"/>
          <p:cNvPicPr>
            <a:picLocks noChangeAspect="1"/>
          </p:cNvPicPr>
          <p:nvPr/>
        </p:nvPicPr>
        <p:blipFill>
          <a:blip r:embed="rId2"/>
          <a:stretch>
            <a:fillRect/>
          </a:stretch>
        </p:blipFill>
        <p:spPr>
          <a:xfrm>
            <a:off x="8874289" y="4463513"/>
            <a:ext cx="2840676" cy="1884122"/>
          </a:xfrm>
          <a:prstGeom prst="rect">
            <a:avLst/>
          </a:prstGeom>
        </p:spPr>
      </p:pic>
    </p:spTree>
    <p:extLst>
      <p:ext uri="{BB962C8B-B14F-4D97-AF65-F5344CB8AC3E}">
        <p14:creationId xmlns:p14="http://schemas.microsoft.com/office/powerpoint/2010/main" val="61658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VALORES HUMANOS</a:t>
            </a:r>
          </a:p>
        </p:txBody>
      </p:sp>
      <p:pic>
        <p:nvPicPr>
          <p:cNvPr id="3" name="Imagem 2"/>
          <p:cNvPicPr>
            <a:picLocks noChangeAspect="1"/>
          </p:cNvPicPr>
          <p:nvPr/>
        </p:nvPicPr>
        <p:blipFill>
          <a:blip r:embed="rId2"/>
          <a:stretch>
            <a:fillRect/>
          </a:stretch>
        </p:blipFill>
        <p:spPr>
          <a:xfrm>
            <a:off x="4896384" y="1289270"/>
            <a:ext cx="5715000" cy="4048125"/>
          </a:xfrm>
          <a:prstGeom prst="rect">
            <a:avLst/>
          </a:prstGeom>
        </p:spPr>
      </p:pic>
    </p:spTree>
    <p:extLst>
      <p:ext uri="{BB962C8B-B14F-4D97-AF65-F5344CB8AC3E}">
        <p14:creationId xmlns:p14="http://schemas.microsoft.com/office/powerpoint/2010/main" val="1664188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3092455190"/>
              </p:ext>
            </p:extLst>
          </p:nvPr>
        </p:nvGraphicFramePr>
        <p:xfrm>
          <a:off x="978816" y="556467"/>
          <a:ext cx="10728276" cy="5646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p:txBody>
          <a:bodyPr>
            <a:noAutofit/>
          </a:bodyPr>
          <a:lstStyle/>
          <a:p>
            <a:pPr algn="ctr"/>
            <a:r>
              <a:rPr lang="pt-BR" sz="2800" dirty="0">
                <a:solidFill>
                  <a:schemeClr val="accent6"/>
                </a:solidFill>
              </a:rPr>
              <a:t>Exemplos de Valores Humanos</a:t>
            </a:r>
            <a:r>
              <a:rPr lang="pt-BR" sz="2800" dirty="0">
                <a:solidFill>
                  <a:schemeClr val="tx1"/>
                </a:solidFill>
              </a:rPr>
              <a:t>:</a:t>
            </a:r>
          </a:p>
        </p:txBody>
      </p:sp>
      <p:sp>
        <p:nvSpPr>
          <p:cNvPr id="3" name="Subtítulo 2"/>
          <p:cNvSpPr>
            <a:spLocks noGrp="1"/>
          </p:cNvSpPr>
          <p:nvPr>
            <p:ph type="subTitle" idx="4294967295"/>
          </p:nvPr>
        </p:nvSpPr>
        <p:spPr>
          <a:xfrm>
            <a:off x="1620982" y="938213"/>
            <a:ext cx="8528050" cy="3811587"/>
          </a:xfrm>
        </p:spPr>
        <p:txBody>
          <a:bodyPr>
            <a:normAutofit/>
          </a:bodyPr>
          <a:lstStyle/>
          <a:p>
            <a:endParaRPr lang="pt-BR" sz="8000" dirty="0"/>
          </a:p>
          <a:p>
            <a:pPr marL="342900" indent="-342900">
              <a:buFont typeface="Wingdings" panose="05000000000000000000" pitchFamily="2" charset="2"/>
              <a:buChar char="v"/>
            </a:pPr>
            <a:endParaRPr lang="pt-BR" dirty="0"/>
          </a:p>
        </p:txBody>
      </p:sp>
      <p:sp>
        <p:nvSpPr>
          <p:cNvPr id="4" name="Retângulo 3"/>
          <p:cNvSpPr/>
          <p:nvPr/>
        </p:nvSpPr>
        <p:spPr>
          <a:xfrm>
            <a:off x="3637685" y="2102480"/>
            <a:ext cx="6955821" cy="2554545"/>
          </a:xfrm>
          <a:prstGeom prst="rect">
            <a:avLst/>
          </a:prstGeom>
        </p:spPr>
        <p:txBody>
          <a:bodyPr wrap="square">
            <a:spAutoFit/>
          </a:bodyPr>
          <a:lstStyle/>
          <a:p>
            <a:pPr marL="285750" indent="-285750">
              <a:buFont typeface="Wingdings" panose="05000000000000000000" pitchFamily="2" charset="2"/>
              <a:buChar char="v"/>
            </a:pPr>
            <a:r>
              <a:rPr lang="pt-BR" sz="1600" dirty="0">
                <a:latin typeface="Google Sans"/>
              </a:rPr>
              <a:t>Respeito. O respeito é a capacidade de ter em consideração os sentimentos das outras pessoas. ...</a:t>
            </a:r>
          </a:p>
          <a:p>
            <a:pPr marL="285750" indent="-285750">
              <a:buFont typeface="Wingdings" panose="05000000000000000000" pitchFamily="2" charset="2"/>
              <a:buChar char="v"/>
            </a:pPr>
            <a:r>
              <a:rPr lang="pt-BR" sz="1600" dirty="0">
                <a:latin typeface="Google Sans"/>
              </a:rPr>
              <a:t>Honestidade. A honestidade é um </a:t>
            </a:r>
            <a:r>
              <a:rPr lang="pt-BR" sz="1600" b="1" dirty="0">
                <a:latin typeface="Google Sans"/>
              </a:rPr>
              <a:t>valor</a:t>
            </a:r>
            <a:r>
              <a:rPr lang="pt-BR" sz="1600" dirty="0">
                <a:latin typeface="Google Sans"/>
              </a:rPr>
              <a:t> fundamental para o ser </a:t>
            </a:r>
            <a:r>
              <a:rPr lang="pt-BR" sz="1600" b="1" dirty="0">
                <a:latin typeface="Google Sans"/>
              </a:rPr>
              <a:t>humano</a:t>
            </a:r>
            <a:r>
              <a:rPr lang="pt-BR" sz="1600" dirty="0">
                <a:latin typeface="Google Sans"/>
              </a:rPr>
              <a:t> e pode influenciar todos os aspectos da vida de uma pessoa. ...</a:t>
            </a:r>
          </a:p>
          <a:p>
            <a:pPr marL="285750" indent="-285750">
              <a:buFont typeface="Wingdings" panose="05000000000000000000" pitchFamily="2" charset="2"/>
              <a:buChar char="v"/>
            </a:pPr>
            <a:r>
              <a:rPr lang="pt-BR" sz="1600" dirty="0">
                <a:latin typeface="Google Sans"/>
              </a:rPr>
              <a:t>Humildade. </a:t>
            </a:r>
          </a:p>
          <a:p>
            <a:pPr marL="285750" indent="-285750">
              <a:buFont typeface="Wingdings" panose="05000000000000000000" pitchFamily="2" charset="2"/>
              <a:buChar char="v"/>
            </a:pPr>
            <a:r>
              <a:rPr lang="pt-BR" sz="1600" dirty="0">
                <a:latin typeface="Google Sans"/>
              </a:rPr>
              <a:t>Empatia.</a:t>
            </a:r>
          </a:p>
          <a:p>
            <a:pPr marL="285750" indent="-285750">
              <a:buFont typeface="Wingdings" panose="05000000000000000000" pitchFamily="2" charset="2"/>
              <a:buChar char="v"/>
            </a:pPr>
            <a:r>
              <a:rPr lang="pt-BR" sz="1600" dirty="0">
                <a:latin typeface="Google Sans"/>
              </a:rPr>
              <a:t>Senso de justiça. </a:t>
            </a:r>
          </a:p>
          <a:p>
            <a:pPr marL="285750" indent="-285750">
              <a:buFont typeface="Wingdings" panose="05000000000000000000" pitchFamily="2" charset="2"/>
              <a:buChar char="v"/>
            </a:pPr>
            <a:r>
              <a:rPr lang="pt-BR" sz="1600" dirty="0">
                <a:latin typeface="Google Sans"/>
              </a:rPr>
              <a:t>Educação.</a:t>
            </a:r>
          </a:p>
          <a:p>
            <a:pPr marL="285750" indent="-285750">
              <a:buFont typeface="Wingdings" panose="05000000000000000000" pitchFamily="2" charset="2"/>
              <a:buChar char="v"/>
            </a:pPr>
            <a:r>
              <a:rPr lang="pt-BR" sz="1600" dirty="0">
                <a:latin typeface="Google Sans"/>
              </a:rPr>
              <a:t>Solidariedade</a:t>
            </a:r>
            <a:endParaRPr lang="pt-BR" sz="1600" b="0" i="0" dirty="0">
              <a:solidFill>
                <a:srgbClr val="BDC1C6"/>
              </a:solidFill>
              <a:effectLst/>
              <a:latin typeface="Google Sans"/>
            </a:endParaRPr>
          </a:p>
        </p:txBody>
      </p:sp>
    </p:spTree>
    <p:extLst>
      <p:ext uri="{BB962C8B-B14F-4D97-AF65-F5344CB8AC3E}">
        <p14:creationId xmlns:p14="http://schemas.microsoft.com/office/powerpoint/2010/main" val="253651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BIOÉTICA</a:t>
            </a:r>
          </a:p>
        </p:txBody>
      </p:sp>
      <p:pic>
        <p:nvPicPr>
          <p:cNvPr id="3" name="Imagem 2"/>
          <p:cNvPicPr>
            <a:picLocks noChangeAspect="1"/>
          </p:cNvPicPr>
          <p:nvPr/>
        </p:nvPicPr>
        <p:blipFill>
          <a:blip r:embed="rId2"/>
          <a:stretch>
            <a:fillRect/>
          </a:stretch>
        </p:blipFill>
        <p:spPr>
          <a:xfrm>
            <a:off x="3864111" y="1376029"/>
            <a:ext cx="7299453" cy="4105942"/>
          </a:xfrm>
          <a:prstGeom prst="rect">
            <a:avLst/>
          </a:prstGeom>
        </p:spPr>
      </p:pic>
    </p:spTree>
    <p:extLst>
      <p:ext uri="{BB962C8B-B14F-4D97-AF65-F5344CB8AC3E}">
        <p14:creationId xmlns:p14="http://schemas.microsoft.com/office/powerpoint/2010/main" val="4188800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3200" dirty="0">
                <a:solidFill>
                  <a:schemeClr val="tx1"/>
                </a:solidFill>
              </a:rPr>
              <a:t>ÉTICA PROFISSIONAL</a:t>
            </a:r>
          </a:p>
        </p:txBody>
      </p:sp>
      <p:pic>
        <p:nvPicPr>
          <p:cNvPr id="3" name="Imagem 2"/>
          <p:cNvPicPr>
            <a:picLocks noChangeAspect="1"/>
          </p:cNvPicPr>
          <p:nvPr/>
        </p:nvPicPr>
        <p:blipFill>
          <a:blip r:embed="rId2"/>
          <a:stretch>
            <a:fillRect/>
          </a:stretch>
        </p:blipFill>
        <p:spPr>
          <a:xfrm>
            <a:off x="4144710" y="1123837"/>
            <a:ext cx="6563170" cy="4377583"/>
          </a:xfrm>
          <a:prstGeom prst="rect">
            <a:avLst/>
          </a:prstGeom>
        </p:spPr>
      </p:pic>
    </p:spTree>
    <p:extLst>
      <p:ext uri="{BB962C8B-B14F-4D97-AF65-F5344CB8AC3E}">
        <p14:creationId xmlns:p14="http://schemas.microsoft.com/office/powerpoint/2010/main" val="2026655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solidFill>
                  <a:schemeClr val="tx1"/>
                </a:solidFill>
              </a:rPr>
              <a:t>DILEMA ÉTICO</a:t>
            </a:r>
          </a:p>
        </p:txBody>
      </p:sp>
      <p:sp>
        <p:nvSpPr>
          <p:cNvPr id="3" name="CaixaDeTexto 2">
            <a:extLst>
              <a:ext uri="{FF2B5EF4-FFF2-40B4-BE49-F238E27FC236}">
                <a16:creationId xmlns:a16="http://schemas.microsoft.com/office/drawing/2014/main" id="{2FCE0109-42C5-5FB5-155C-5046BDC9D874}"/>
              </a:ext>
            </a:extLst>
          </p:cNvPr>
          <p:cNvSpPr txBox="1"/>
          <p:nvPr/>
        </p:nvSpPr>
        <p:spPr>
          <a:xfrm>
            <a:off x="3671454" y="1123837"/>
            <a:ext cx="7703127" cy="4247317"/>
          </a:xfrm>
          <a:prstGeom prst="rect">
            <a:avLst/>
          </a:prstGeom>
          <a:noFill/>
        </p:spPr>
        <p:txBody>
          <a:bodyPr wrap="square" rtlCol="0">
            <a:spAutoFit/>
          </a:bodyPr>
          <a:lstStyle/>
          <a:p>
            <a:r>
              <a:rPr lang="pt-BR" dirty="0"/>
              <a:t>Dilemas éticos</a:t>
            </a:r>
          </a:p>
          <a:p>
            <a:r>
              <a:rPr lang="pt-BR" dirty="0"/>
              <a:t>O conceito de dilema ético pode parecer claro, mas a verdade é que não existe um tipo único. Dependendo de vários critérios, podemos encontrar diferentes tipos de dilemas, que podem variar em seu nível de especificidade, no papel do sujeito ao qual ele é apresentado ou em sua probabilidade. Nesse sentido, alguns dos principais tipos são os seguintes:</a:t>
            </a:r>
          </a:p>
          <a:p>
            <a:endParaRPr lang="pt-BR" dirty="0"/>
          </a:p>
          <a:p>
            <a:r>
              <a:rPr lang="pt-BR" dirty="0"/>
              <a:t>1. Dilema hipotético</a:t>
            </a:r>
          </a:p>
          <a:p>
            <a:r>
              <a:rPr lang="pt-BR" dirty="0"/>
              <a:t>Esses são dilemas que colocam a pessoa solicitada em uma posição em que é confrontada com uma situação que é muito improvável que aconteça na vida real . Não é um fenômeno impossível, mas eles são algo que a pessoa deve enfrentar em sua rotina diária. Não é necessário que a pessoa a quem o dilema se coloca seja o protagonista, podendo perguntar o que o personagem deve fazer.</a:t>
            </a:r>
          </a:p>
          <a:p>
            <a:r>
              <a:rPr lang="pt-BR" dirty="0"/>
              <a:t>Entre outros.</a:t>
            </a:r>
          </a:p>
        </p:txBody>
      </p:sp>
    </p:spTree>
    <p:extLst>
      <p:ext uri="{BB962C8B-B14F-4D97-AF65-F5344CB8AC3E}">
        <p14:creationId xmlns:p14="http://schemas.microsoft.com/office/powerpoint/2010/main" val="3198007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67A9A7-03C5-25A6-5CAF-CBDD69B98872}"/>
              </a:ext>
            </a:extLst>
          </p:cNvPr>
          <p:cNvSpPr>
            <a:spLocks noGrp="1"/>
          </p:cNvSpPr>
          <p:nvPr>
            <p:ph type="title"/>
          </p:nvPr>
        </p:nvSpPr>
        <p:spPr/>
        <p:txBody>
          <a:bodyPr/>
          <a:lstStyle/>
          <a:p>
            <a:pPr algn="ctr"/>
            <a:r>
              <a:rPr lang="pt-BR" dirty="0">
                <a:solidFill>
                  <a:schemeClr val="tx1"/>
                </a:solidFill>
              </a:rPr>
              <a:t>PRINCIPAIS CONCEITOS </a:t>
            </a:r>
          </a:p>
        </p:txBody>
      </p:sp>
      <p:sp>
        <p:nvSpPr>
          <p:cNvPr id="3" name="CaixaDeTexto 2">
            <a:extLst>
              <a:ext uri="{FF2B5EF4-FFF2-40B4-BE49-F238E27FC236}">
                <a16:creationId xmlns:a16="http://schemas.microsoft.com/office/drawing/2014/main" id="{E148CC21-E42C-3454-FF07-D0A5CFF1A459}"/>
              </a:ext>
            </a:extLst>
          </p:cNvPr>
          <p:cNvSpPr txBox="1"/>
          <p:nvPr/>
        </p:nvSpPr>
        <p:spPr>
          <a:xfrm>
            <a:off x="3768437" y="1939368"/>
            <a:ext cx="7412182" cy="3785652"/>
          </a:xfrm>
          <a:prstGeom prst="rect">
            <a:avLst/>
          </a:prstGeom>
          <a:noFill/>
        </p:spPr>
        <p:txBody>
          <a:bodyPr wrap="square" rtlCol="0">
            <a:spAutoFit/>
          </a:bodyPr>
          <a:lstStyle/>
          <a:p>
            <a:pPr algn="ctr"/>
            <a:r>
              <a:rPr lang="pt-BR" sz="2400" dirty="0"/>
              <a:t>Ética:</a:t>
            </a:r>
          </a:p>
          <a:p>
            <a:pPr algn="ctr"/>
            <a:endParaRPr lang="pt-BR" sz="2400" dirty="0"/>
          </a:p>
          <a:p>
            <a:pPr algn="ctr"/>
            <a:r>
              <a:rPr lang="pt-BR" sz="2400" dirty="0"/>
              <a:t>Moral é o conjunto de regras que regem o comportamento dos indivíduos enquanto ética é uma reflexão sobre esses valores;</a:t>
            </a:r>
          </a:p>
          <a:p>
            <a:pPr algn="ctr"/>
            <a:r>
              <a:rPr lang="pt-BR" sz="2400" dirty="0"/>
              <a:t>Conhecer e refletir sobre os valores morais e éticos humanos são de extrema importância para o convívio social;</a:t>
            </a:r>
          </a:p>
          <a:p>
            <a:pPr algn="ctr"/>
            <a:r>
              <a:rPr lang="pt-BR" sz="2400" dirty="0"/>
              <a:t>A ética teleológica defende que a virtude está no equilíbrio;</a:t>
            </a:r>
          </a:p>
        </p:txBody>
      </p:sp>
    </p:spTree>
    <p:extLst>
      <p:ext uri="{BB962C8B-B14F-4D97-AF65-F5344CB8AC3E}">
        <p14:creationId xmlns:p14="http://schemas.microsoft.com/office/powerpoint/2010/main" val="3727783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F777ED-DCDC-867E-4AA7-E61AC71CAE78}"/>
              </a:ext>
            </a:extLst>
          </p:cNvPr>
          <p:cNvSpPr>
            <a:spLocks noGrp="1"/>
          </p:cNvSpPr>
          <p:nvPr>
            <p:ph type="title"/>
          </p:nvPr>
        </p:nvSpPr>
        <p:spPr/>
        <p:txBody>
          <a:bodyPr>
            <a:normAutofit/>
          </a:bodyPr>
          <a:lstStyle/>
          <a:p>
            <a:pPr algn="ctr"/>
            <a:r>
              <a:rPr lang="pt-BR" sz="2800" dirty="0">
                <a:solidFill>
                  <a:schemeClr val="tx1"/>
                </a:solidFill>
              </a:rPr>
              <a:t>IMPORTÂNCIA DA ÉTICA</a:t>
            </a:r>
          </a:p>
        </p:txBody>
      </p:sp>
      <p:sp>
        <p:nvSpPr>
          <p:cNvPr id="3" name="CaixaDeTexto 2">
            <a:extLst>
              <a:ext uri="{FF2B5EF4-FFF2-40B4-BE49-F238E27FC236}">
                <a16:creationId xmlns:a16="http://schemas.microsoft.com/office/drawing/2014/main" id="{5EFEB026-2DF8-885B-5E47-43AE6E921580}"/>
              </a:ext>
            </a:extLst>
          </p:cNvPr>
          <p:cNvSpPr txBox="1"/>
          <p:nvPr/>
        </p:nvSpPr>
        <p:spPr>
          <a:xfrm>
            <a:off x="3893127" y="2085600"/>
            <a:ext cx="7661564" cy="2677656"/>
          </a:xfrm>
          <a:prstGeom prst="rect">
            <a:avLst/>
          </a:prstGeom>
          <a:noFill/>
        </p:spPr>
        <p:txBody>
          <a:bodyPr wrap="square" rtlCol="0">
            <a:spAutoFit/>
          </a:bodyPr>
          <a:lstStyle/>
          <a:p>
            <a:pPr algn="ctr"/>
            <a:r>
              <a:rPr lang="pt-BR" sz="2800"/>
              <a:t>O estudo da ética visa descobrir o que está por trás do modo de ser e de agir humanos enquanto procura estabelecer “regras” do que é "bom" e do que é "mau". A importância da ética está exatamente nesse saber o que é certo e o que é errado enquanto indivíduos e sociedade. </a:t>
            </a:r>
            <a:endParaRPr lang="pt-BR" sz="2800" dirty="0"/>
          </a:p>
        </p:txBody>
      </p:sp>
    </p:spTree>
    <p:extLst>
      <p:ext uri="{BB962C8B-B14F-4D97-AF65-F5344CB8AC3E}">
        <p14:creationId xmlns:p14="http://schemas.microsoft.com/office/powerpoint/2010/main" val="563664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9B316-AF21-17F6-666D-023D7EFC92EE}"/>
              </a:ext>
            </a:extLst>
          </p:cNvPr>
          <p:cNvSpPr>
            <a:spLocks noGrp="1"/>
          </p:cNvSpPr>
          <p:nvPr>
            <p:ph type="title"/>
          </p:nvPr>
        </p:nvSpPr>
        <p:spPr/>
        <p:txBody>
          <a:bodyPr/>
          <a:lstStyle/>
          <a:p>
            <a:pPr algn="ctr"/>
            <a:r>
              <a:rPr lang="pt-BR" dirty="0">
                <a:solidFill>
                  <a:schemeClr val="tx1"/>
                </a:solidFill>
              </a:rPr>
              <a:t>PERGUNTAS</a:t>
            </a:r>
          </a:p>
        </p:txBody>
      </p:sp>
      <p:sp>
        <p:nvSpPr>
          <p:cNvPr id="3" name="CaixaDeTexto 2">
            <a:extLst>
              <a:ext uri="{FF2B5EF4-FFF2-40B4-BE49-F238E27FC236}">
                <a16:creationId xmlns:a16="http://schemas.microsoft.com/office/drawing/2014/main" id="{B3B50175-B5E3-8D0F-7F87-E3FEED4E0AD2}"/>
              </a:ext>
            </a:extLst>
          </p:cNvPr>
          <p:cNvSpPr txBox="1"/>
          <p:nvPr/>
        </p:nvSpPr>
        <p:spPr>
          <a:xfrm>
            <a:off x="3823855" y="1528411"/>
            <a:ext cx="7342909" cy="830997"/>
          </a:xfrm>
          <a:prstGeom prst="rect">
            <a:avLst/>
          </a:prstGeom>
          <a:noFill/>
        </p:spPr>
        <p:txBody>
          <a:bodyPr wrap="square" rtlCol="0">
            <a:spAutoFit/>
          </a:bodyPr>
          <a:lstStyle/>
          <a:p>
            <a:pPr algn="ctr"/>
            <a:r>
              <a:rPr lang="pt-BR" sz="4800" b="1" dirty="0"/>
              <a:t>ALGUMA PERGUNTA!?</a:t>
            </a:r>
          </a:p>
        </p:txBody>
      </p:sp>
      <p:pic>
        <p:nvPicPr>
          <p:cNvPr id="4" name="Imagem 3">
            <a:extLst>
              <a:ext uri="{FF2B5EF4-FFF2-40B4-BE49-F238E27FC236}">
                <a16:creationId xmlns:a16="http://schemas.microsoft.com/office/drawing/2014/main" id="{620AA24D-CD6D-ADD1-1799-3D99993320A7}"/>
              </a:ext>
            </a:extLst>
          </p:cNvPr>
          <p:cNvPicPr>
            <a:picLocks noChangeAspect="1"/>
          </p:cNvPicPr>
          <p:nvPr/>
        </p:nvPicPr>
        <p:blipFill>
          <a:blip r:embed="rId2"/>
          <a:stretch>
            <a:fillRect/>
          </a:stretch>
        </p:blipFill>
        <p:spPr>
          <a:xfrm>
            <a:off x="5686425" y="2556164"/>
            <a:ext cx="3617768" cy="3617768"/>
          </a:xfrm>
          <a:prstGeom prst="rect">
            <a:avLst/>
          </a:prstGeom>
        </p:spPr>
      </p:pic>
    </p:spTree>
    <p:extLst>
      <p:ext uri="{BB962C8B-B14F-4D97-AF65-F5344CB8AC3E}">
        <p14:creationId xmlns:p14="http://schemas.microsoft.com/office/powerpoint/2010/main" val="551821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9506A1-74D9-F759-127A-47FE0CD7DCCC}"/>
              </a:ext>
            </a:extLst>
          </p:cNvPr>
          <p:cNvSpPr>
            <a:spLocks noGrp="1"/>
          </p:cNvSpPr>
          <p:nvPr>
            <p:ph type="title"/>
          </p:nvPr>
        </p:nvSpPr>
        <p:spPr/>
        <p:txBody>
          <a:bodyPr>
            <a:normAutofit/>
          </a:bodyPr>
          <a:lstStyle/>
          <a:p>
            <a:pPr algn="ctr"/>
            <a:r>
              <a:rPr lang="pt-BR" sz="2800" dirty="0">
                <a:solidFill>
                  <a:schemeClr val="tx1"/>
                </a:solidFill>
              </a:rPr>
              <a:t>AGRADECIMENTO</a:t>
            </a:r>
          </a:p>
        </p:txBody>
      </p:sp>
      <p:sp>
        <p:nvSpPr>
          <p:cNvPr id="3" name="CaixaDeTexto 2">
            <a:extLst>
              <a:ext uri="{FF2B5EF4-FFF2-40B4-BE49-F238E27FC236}">
                <a16:creationId xmlns:a16="http://schemas.microsoft.com/office/drawing/2014/main" id="{99086FA8-A705-56AD-2A45-F28BBD98DB2E}"/>
              </a:ext>
            </a:extLst>
          </p:cNvPr>
          <p:cNvSpPr txBox="1"/>
          <p:nvPr/>
        </p:nvSpPr>
        <p:spPr>
          <a:xfrm>
            <a:off x="3865418" y="2008908"/>
            <a:ext cx="7190509" cy="707886"/>
          </a:xfrm>
          <a:prstGeom prst="rect">
            <a:avLst/>
          </a:prstGeom>
          <a:noFill/>
        </p:spPr>
        <p:txBody>
          <a:bodyPr wrap="square" rtlCol="0">
            <a:spAutoFit/>
          </a:bodyPr>
          <a:lstStyle/>
          <a:p>
            <a:pPr algn="ctr"/>
            <a:r>
              <a:rPr lang="pt-BR" sz="4000" dirty="0"/>
              <a:t>OBRIGADA PELA ATENÇÃO </a:t>
            </a:r>
          </a:p>
        </p:txBody>
      </p:sp>
      <p:sp>
        <p:nvSpPr>
          <p:cNvPr id="4" name="CaixaDeTexto 3">
            <a:extLst>
              <a:ext uri="{FF2B5EF4-FFF2-40B4-BE49-F238E27FC236}">
                <a16:creationId xmlns:a16="http://schemas.microsoft.com/office/drawing/2014/main" id="{53F740C2-244D-6602-3BEA-ACBFFC2F150A}"/>
              </a:ext>
            </a:extLst>
          </p:cNvPr>
          <p:cNvSpPr txBox="1"/>
          <p:nvPr/>
        </p:nvSpPr>
        <p:spPr>
          <a:xfrm>
            <a:off x="3865418" y="5725020"/>
            <a:ext cx="4876800" cy="646331"/>
          </a:xfrm>
          <a:prstGeom prst="rect">
            <a:avLst/>
          </a:prstGeom>
          <a:noFill/>
        </p:spPr>
        <p:txBody>
          <a:bodyPr wrap="square" rtlCol="0">
            <a:spAutoFit/>
          </a:bodyPr>
          <a:lstStyle/>
          <a:p>
            <a:r>
              <a:rPr lang="pt-BR" dirty="0"/>
              <a:t>CONTATO: ÉTICA.COM.BR</a:t>
            </a:r>
          </a:p>
          <a:p>
            <a:r>
              <a:rPr lang="pt-BR" dirty="0"/>
              <a:t>CELULAR: 2190008876</a:t>
            </a:r>
          </a:p>
        </p:txBody>
      </p:sp>
      <p:pic>
        <p:nvPicPr>
          <p:cNvPr id="6" name="Imagem 5">
            <a:extLst>
              <a:ext uri="{FF2B5EF4-FFF2-40B4-BE49-F238E27FC236}">
                <a16:creationId xmlns:a16="http://schemas.microsoft.com/office/drawing/2014/main" id="{3439A4F3-BB20-06B0-6D07-D5ADEC81EA65}"/>
              </a:ext>
            </a:extLst>
          </p:cNvPr>
          <p:cNvPicPr>
            <a:picLocks noChangeAspect="1"/>
          </p:cNvPicPr>
          <p:nvPr/>
        </p:nvPicPr>
        <p:blipFill>
          <a:blip r:embed="rId2"/>
          <a:stretch>
            <a:fillRect/>
          </a:stretch>
        </p:blipFill>
        <p:spPr>
          <a:xfrm>
            <a:off x="4695391" y="2690388"/>
            <a:ext cx="5530561" cy="2602617"/>
          </a:xfrm>
          <a:prstGeom prst="rect">
            <a:avLst/>
          </a:prstGeom>
        </p:spPr>
      </p:pic>
    </p:spTree>
    <p:extLst>
      <p:ext uri="{BB962C8B-B14F-4D97-AF65-F5344CB8AC3E}">
        <p14:creationId xmlns:p14="http://schemas.microsoft.com/office/powerpoint/2010/main" val="3253671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DA005-4A21-1906-D9A1-9F781C62166A}"/>
              </a:ext>
            </a:extLst>
          </p:cNvPr>
          <p:cNvSpPr>
            <a:spLocks noGrp="1"/>
          </p:cNvSpPr>
          <p:nvPr>
            <p:ph type="title"/>
          </p:nvPr>
        </p:nvSpPr>
        <p:spPr/>
        <p:txBody>
          <a:bodyPr>
            <a:normAutofit/>
          </a:bodyPr>
          <a:lstStyle/>
          <a:p>
            <a:r>
              <a:rPr lang="pt-BR" sz="3200" b="1" dirty="0">
                <a:solidFill>
                  <a:schemeClr val="tx1"/>
                </a:solidFill>
              </a:rPr>
              <a:t>REFERÊNCIAS:</a:t>
            </a:r>
          </a:p>
        </p:txBody>
      </p:sp>
      <p:sp>
        <p:nvSpPr>
          <p:cNvPr id="5" name="CaixaDeTexto 4">
            <a:extLst>
              <a:ext uri="{FF2B5EF4-FFF2-40B4-BE49-F238E27FC236}">
                <a16:creationId xmlns:a16="http://schemas.microsoft.com/office/drawing/2014/main" id="{23E0F1C3-36A0-902E-BFE6-B1B51ED7B824}"/>
              </a:ext>
            </a:extLst>
          </p:cNvPr>
          <p:cNvSpPr txBox="1"/>
          <p:nvPr/>
        </p:nvSpPr>
        <p:spPr>
          <a:xfrm>
            <a:off x="4222100" y="5078689"/>
            <a:ext cx="7716981" cy="646331"/>
          </a:xfrm>
          <a:prstGeom prst="rect">
            <a:avLst/>
          </a:prstGeom>
          <a:noFill/>
        </p:spPr>
        <p:txBody>
          <a:bodyPr wrap="square" rtlCol="0">
            <a:spAutoFit/>
          </a:bodyPr>
          <a:lstStyle/>
          <a:p>
            <a:pPr marL="285750" indent="-285750">
              <a:buFont typeface="Wingdings" panose="05000000000000000000" pitchFamily="2" charset="2"/>
              <a:buChar char="§"/>
            </a:pPr>
            <a:r>
              <a:rPr lang="pt-BR" dirty="0">
                <a:hlinkClick r:id="rId2"/>
              </a:rPr>
              <a:t>www.significados.com.br/etica/</a:t>
            </a:r>
            <a:endParaRPr lang="pt-BR" dirty="0"/>
          </a:p>
          <a:p>
            <a:pPr marL="285750" indent="-285750">
              <a:buFont typeface="Wingdings" panose="05000000000000000000" pitchFamily="2" charset="2"/>
              <a:buChar char="§"/>
            </a:pPr>
            <a:r>
              <a:rPr lang="pt-BR" dirty="0"/>
              <a:t>/www.todamateria.com.br/etica/</a:t>
            </a:r>
          </a:p>
        </p:txBody>
      </p:sp>
    </p:spTree>
    <p:extLst>
      <p:ext uri="{BB962C8B-B14F-4D97-AF65-F5344CB8AC3E}">
        <p14:creationId xmlns:p14="http://schemas.microsoft.com/office/powerpoint/2010/main" val="2245812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326297" y="1242757"/>
            <a:ext cx="2757813" cy="1870488"/>
          </a:xfrm>
          <a:prstGeom prst="rect">
            <a:avLst/>
          </a:prstGeom>
        </p:spPr>
      </p:pic>
      <p:pic>
        <p:nvPicPr>
          <p:cNvPr id="10" name="Imagem 9"/>
          <p:cNvPicPr>
            <a:picLocks noChangeAspect="1"/>
          </p:cNvPicPr>
          <p:nvPr/>
        </p:nvPicPr>
        <p:blipFill>
          <a:blip r:embed="rId3"/>
          <a:stretch>
            <a:fillRect/>
          </a:stretch>
        </p:blipFill>
        <p:spPr>
          <a:xfrm>
            <a:off x="326297" y="3493007"/>
            <a:ext cx="2725961" cy="2265955"/>
          </a:xfrm>
          <a:prstGeom prst="rect">
            <a:avLst/>
          </a:prstGeom>
        </p:spPr>
      </p:pic>
      <p:sp>
        <p:nvSpPr>
          <p:cNvPr id="7" name="CaixaDeTexto 6"/>
          <p:cNvSpPr txBox="1"/>
          <p:nvPr/>
        </p:nvSpPr>
        <p:spPr>
          <a:xfrm>
            <a:off x="4025068" y="743485"/>
            <a:ext cx="6964823" cy="707886"/>
          </a:xfrm>
          <a:prstGeom prst="rect">
            <a:avLst/>
          </a:prstGeom>
          <a:noFill/>
        </p:spPr>
        <p:txBody>
          <a:bodyPr wrap="square" rtlCol="0">
            <a:spAutoFit/>
          </a:bodyPr>
          <a:lstStyle/>
          <a:p>
            <a:pPr algn="ctr"/>
            <a:r>
              <a:rPr lang="pt-BR" sz="4000" b="1" dirty="0">
                <a:solidFill>
                  <a:schemeClr val="accent6"/>
                </a:solidFill>
              </a:rPr>
              <a:t>CONCEITO DE MORAL</a:t>
            </a:r>
            <a:r>
              <a:rPr lang="pt-BR" b="1" dirty="0"/>
              <a:t>:</a:t>
            </a:r>
          </a:p>
        </p:txBody>
      </p:sp>
      <p:sp>
        <p:nvSpPr>
          <p:cNvPr id="8" name="CaixaDeTexto 7"/>
          <p:cNvSpPr txBox="1"/>
          <p:nvPr/>
        </p:nvSpPr>
        <p:spPr>
          <a:xfrm>
            <a:off x="3913973" y="1976640"/>
            <a:ext cx="7520299" cy="2677656"/>
          </a:xfrm>
          <a:prstGeom prst="rect">
            <a:avLst/>
          </a:prstGeom>
          <a:noFill/>
        </p:spPr>
        <p:txBody>
          <a:bodyPr wrap="square" rtlCol="0">
            <a:spAutoFit/>
          </a:bodyPr>
          <a:lstStyle/>
          <a:p>
            <a:r>
              <a:rPr lang="pt-BR" sz="2800" dirty="0"/>
              <a:t>A moral é um conjunto de convenções sociais estabelecidas com o objetivo de alcançar a boa convivência social. A origem da moral está na tentativa de orientar os comportamentos para uma boa convivência social devido à interdependência humana.</a:t>
            </a:r>
          </a:p>
        </p:txBody>
      </p:sp>
    </p:spTree>
    <p:extLst>
      <p:ext uri="{BB962C8B-B14F-4D97-AF65-F5344CB8AC3E}">
        <p14:creationId xmlns:p14="http://schemas.microsoft.com/office/powerpoint/2010/main" val="107350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2"/>
          <a:stretch>
            <a:fillRect/>
          </a:stretch>
        </p:blipFill>
        <p:spPr>
          <a:xfrm>
            <a:off x="105040" y="2892868"/>
            <a:ext cx="3244910" cy="12026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Espaço Reservado para Conteúdo 5"/>
          <p:cNvSpPr>
            <a:spLocks noGrp="1"/>
          </p:cNvSpPr>
          <p:nvPr>
            <p:ph idx="1"/>
          </p:nvPr>
        </p:nvSpPr>
        <p:spPr>
          <a:xfrm>
            <a:off x="3894288" y="1800777"/>
            <a:ext cx="7166435" cy="3386797"/>
          </a:xfrm>
        </p:spPr>
        <p:txBody>
          <a:bodyPr>
            <a:normAutofit/>
          </a:bodyPr>
          <a:lstStyle/>
          <a:p>
            <a:pPr marL="0" indent="0">
              <a:buNone/>
            </a:pPr>
            <a:r>
              <a:rPr lang="pt-BR" sz="2800" dirty="0">
                <a:solidFill>
                  <a:schemeClr val="tx1"/>
                </a:solidFill>
              </a:rPr>
              <a:t>Ser ético é agir de acordo com a ética e com a moral. Nesse sentido, o que é moralmente correto é estabelecido por convenção de acordo com cada sociedade</a:t>
            </a:r>
          </a:p>
        </p:txBody>
      </p:sp>
      <p:sp>
        <p:nvSpPr>
          <p:cNvPr id="9" name="CaixaDeTexto 8"/>
          <p:cNvSpPr txBox="1"/>
          <p:nvPr/>
        </p:nvSpPr>
        <p:spPr>
          <a:xfrm>
            <a:off x="4224351" y="744538"/>
            <a:ext cx="6172200" cy="1138773"/>
          </a:xfrm>
          <a:prstGeom prst="rect">
            <a:avLst/>
          </a:prstGeom>
          <a:noFill/>
        </p:spPr>
        <p:txBody>
          <a:bodyPr wrap="square" rtlCol="0">
            <a:spAutoFit/>
          </a:bodyPr>
          <a:lstStyle/>
          <a:p>
            <a:pPr algn="ctr"/>
            <a:r>
              <a:rPr lang="pt-BR" sz="4000" b="1" dirty="0">
                <a:solidFill>
                  <a:schemeClr val="accent6"/>
                </a:solidFill>
              </a:rPr>
              <a:t>CONCEITO DA ÉTICA</a:t>
            </a:r>
          </a:p>
          <a:p>
            <a:endParaRPr lang="pt-BR" sz="2800" dirty="0">
              <a:solidFill>
                <a:schemeClr val="accent5">
                  <a:lumMod val="75000"/>
                </a:schemeClr>
              </a:solidFill>
            </a:endParaRPr>
          </a:p>
        </p:txBody>
      </p:sp>
    </p:spTree>
    <p:extLst>
      <p:ext uri="{BB962C8B-B14F-4D97-AF65-F5344CB8AC3E}">
        <p14:creationId xmlns:p14="http://schemas.microsoft.com/office/powerpoint/2010/main" val="4067311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4" name="Rectangle 53">
            <a:extLst>
              <a:ext uri="{FF2B5EF4-FFF2-40B4-BE49-F238E27FC236}">
                <a16:creationId xmlns:a16="http://schemas.microsoft.com/office/drawing/2014/main" id="{DCCCDCCF-DDE7-4FF9-BA8E-DFD3AC93A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p:cNvPicPr>
            <a:picLocks noChangeAspect="1"/>
          </p:cNvPicPr>
          <p:nvPr/>
        </p:nvPicPr>
        <p:blipFill rotWithShape="1">
          <a:blip r:embed="rId2"/>
          <a:srcRect l="25"/>
          <a:stretch/>
        </p:blipFill>
        <p:spPr>
          <a:xfrm>
            <a:off x="20" y="1"/>
            <a:ext cx="12188932" cy="6858000"/>
          </a:xfrm>
          <a:prstGeom prst="rect">
            <a:avLst/>
          </a:prstGeom>
        </p:spPr>
      </p:pic>
      <p:sp>
        <p:nvSpPr>
          <p:cNvPr id="56" name="Rectangle 55">
            <a:extLst>
              <a:ext uri="{FF2B5EF4-FFF2-40B4-BE49-F238E27FC236}">
                <a16:creationId xmlns:a16="http://schemas.microsoft.com/office/drawing/2014/main" id="{C2352FE0-ACFA-479E-A574-CED1C035D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5A09D53-4ABE-3DFB-2AD9-93003396AF16}"/>
              </a:ext>
            </a:extLst>
          </p:cNvPr>
          <p:cNvSpPr>
            <a:spLocks noGrp="1"/>
          </p:cNvSpPr>
          <p:nvPr>
            <p:ph type="title"/>
          </p:nvPr>
        </p:nvSpPr>
        <p:spPr>
          <a:xfrm>
            <a:off x="252919" y="1123837"/>
            <a:ext cx="2947482" cy="4601183"/>
          </a:xfrm>
        </p:spPr>
        <p:txBody>
          <a:bodyPr vert="horz" lIns="91440" tIns="45720" rIns="91440" bIns="45720" rtlCol="0" anchor="ctr">
            <a:normAutofit/>
          </a:bodyPr>
          <a:lstStyle/>
          <a:p>
            <a:r>
              <a:rPr lang="en-US" b="1" i="1"/>
              <a:t>EXEMPLOS DE ÉTICA</a:t>
            </a:r>
          </a:p>
          <a:p>
            <a:endParaRPr lang="en-US"/>
          </a:p>
        </p:txBody>
      </p:sp>
      <p:sp>
        <p:nvSpPr>
          <p:cNvPr id="58" name="Rectangle 57">
            <a:extLst>
              <a:ext uri="{FF2B5EF4-FFF2-40B4-BE49-F238E27FC236}">
                <a16:creationId xmlns:a16="http://schemas.microsoft.com/office/drawing/2014/main" id="{401F5979-1992-492E-ABBD-62EBC101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a16="http://schemas.microsoft.com/office/drawing/2014/main" id="{377CB93F-A0E2-4BBE-B2FC-E93932C7E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Diagrama 10"/>
          <p:cNvGraphicFramePr/>
          <p:nvPr>
            <p:extLst>
              <p:ext uri="{D42A27DB-BD31-4B8C-83A1-F6EECF244321}">
                <p14:modId xmlns:p14="http://schemas.microsoft.com/office/powerpoint/2010/main" val="175506964"/>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674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7084113"/>
              </p:ext>
            </p:extLst>
          </p:nvPr>
        </p:nvGraphicFramePr>
        <p:xfrm>
          <a:off x="3666145" y="1857212"/>
          <a:ext cx="6666105" cy="3804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aixaDeTexto 5"/>
          <p:cNvSpPr txBox="1"/>
          <p:nvPr/>
        </p:nvSpPr>
        <p:spPr>
          <a:xfrm>
            <a:off x="3666145" y="1196411"/>
            <a:ext cx="6187155" cy="461665"/>
          </a:xfrm>
          <a:prstGeom prst="rect">
            <a:avLst/>
          </a:prstGeom>
          <a:noFill/>
        </p:spPr>
        <p:txBody>
          <a:bodyPr wrap="square" rtlCol="0">
            <a:spAutoFit/>
          </a:bodyPr>
          <a:lstStyle/>
          <a:p>
            <a:pPr algn="ctr"/>
            <a:r>
              <a:rPr lang="pt-BR" sz="2400" b="1"/>
              <a:t>EXEMPLOS DE MORAL</a:t>
            </a:r>
            <a:endParaRPr lang="pt-BR" sz="2400" b="1" dirty="0"/>
          </a:p>
        </p:txBody>
      </p:sp>
      <p:sp>
        <p:nvSpPr>
          <p:cNvPr id="2" name="CaixaDeTexto 1"/>
          <p:cNvSpPr txBox="1"/>
          <p:nvPr/>
        </p:nvSpPr>
        <p:spPr>
          <a:xfrm>
            <a:off x="546931" y="2879933"/>
            <a:ext cx="2623558" cy="923330"/>
          </a:xfrm>
          <a:prstGeom prst="rect">
            <a:avLst/>
          </a:prstGeom>
          <a:noFill/>
        </p:spPr>
        <p:txBody>
          <a:bodyPr wrap="square" rtlCol="0">
            <a:spAutoFit/>
          </a:bodyPr>
          <a:lstStyle/>
          <a:p>
            <a:r>
              <a:rPr lang="pt-BR" sz="5400"/>
              <a:t>MORAL</a:t>
            </a:r>
            <a:endParaRPr lang="pt-BR" sz="5400" dirty="0"/>
          </a:p>
        </p:txBody>
      </p:sp>
    </p:spTree>
    <p:extLst>
      <p:ext uri="{BB962C8B-B14F-4D97-AF65-F5344CB8AC3E}">
        <p14:creationId xmlns:p14="http://schemas.microsoft.com/office/powerpoint/2010/main" val="426410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069849" y="1298448"/>
            <a:ext cx="3258688" cy="3255264"/>
          </a:xfrm>
        </p:spPr>
        <p:txBody>
          <a:bodyPr vert="horz" lIns="91440" tIns="45720" rIns="91440" bIns="45720" rtlCol="0" anchor="b">
            <a:normAutofit/>
          </a:bodyPr>
          <a:lstStyle/>
          <a:p>
            <a:pPr algn="ctr"/>
            <a:r>
              <a:rPr lang="en-US" sz="4600" b="1" spc="-100" dirty="0"/>
              <a:t>REFLEXÃO:</a:t>
            </a:r>
          </a:p>
        </p:txBody>
      </p:sp>
      <p:pic>
        <p:nvPicPr>
          <p:cNvPr id="5" name="Imagem 4"/>
          <p:cNvPicPr>
            <a:picLocks noChangeAspect="1"/>
          </p:cNvPicPr>
          <p:nvPr/>
        </p:nvPicPr>
        <p:blipFill>
          <a:blip r:embed="rId2"/>
          <a:stretch>
            <a:fillRect/>
          </a:stretch>
        </p:blipFill>
        <p:spPr>
          <a:xfrm>
            <a:off x="5120640" y="1634129"/>
            <a:ext cx="6367271" cy="3581589"/>
          </a:xfrm>
          <a:prstGeom prst="rect">
            <a:avLst/>
          </a:prstGeom>
          <a:scene3d>
            <a:camera prst="perspectiveFront" fov="5400000"/>
            <a:lightRig rig="threePt" dir="t">
              <a:rot lat="0" lon="0" rev="2100000"/>
            </a:lightRig>
          </a:scene3d>
          <a:sp3d extrusionH="25400">
            <a:bevelT w="304800" h="152400" prst="hardEdge"/>
            <a:extrusionClr>
              <a:srgbClr val="000000"/>
            </a:extrusionClr>
          </a:sp3d>
        </p:spPr>
      </p:pic>
      <p:sp>
        <p:nvSpPr>
          <p:cNvPr id="24"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521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8723572" y="3850158"/>
            <a:ext cx="2969664" cy="2315278"/>
          </a:xfrm>
          <a:prstGeom prst="rect">
            <a:avLst/>
          </a:prstGeom>
        </p:spPr>
      </p:pic>
      <p:sp>
        <p:nvSpPr>
          <p:cNvPr id="2" name="Título 1"/>
          <p:cNvSpPr>
            <a:spLocks noGrp="1"/>
          </p:cNvSpPr>
          <p:nvPr>
            <p:ph type="title"/>
          </p:nvPr>
        </p:nvSpPr>
        <p:spPr/>
        <p:txBody>
          <a:bodyPr>
            <a:normAutofit/>
          </a:bodyPr>
          <a:lstStyle/>
          <a:p>
            <a:pPr algn="ctr"/>
            <a:r>
              <a:rPr lang="pt-BR" sz="3200" b="1" dirty="0">
                <a:solidFill>
                  <a:schemeClr val="tx1"/>
                </a:solidFill>
              </a:rPr>
              <a:t>A IMPORTÃNCIA DA ÉTICA NA SOCIEDADE</a:t>
            </a:r>
          </a:p>
        </p:txBody>
      </p:sp>
      <p:sp>
        <p:nvSpPr>
          <p:cNvPr id="3" name="CaixaDeTexto 2"/>
          <p:cNvSpPr txBox="1"/>
          <p:nvPr/>
        </p:nvSpPr>
        <p:spPr>
          <a:xfrm>
            <a:off x="3520867" y="1412238"/>
            <a:ext cx="7067372" cy="2308324"/>
          </a:xfrm>
          <a:prstGeom prst="rect">
            <a:avLst/>
          </a:prstGeom>
          <a:noFill/>
        </p:spPr>
        <p:txBody>
          <a:bodyPr wrap="square" rtlCol="0">
            <a:spAutoFit/>
          </a:bodyPr>
          <a:lstStyle/>
          <a:p>
            <a:pPr algn="ctr"/>
            <a:r>
              <a:rPr lang="pt-BR" dirty="0"/>
              <a:t> </a:t>
            </a:r>
            <a:r>
              <a:rPr lang="pt-BR" sz="2400" dirty="0"/>
              <a:t>Ética leva o homem a agir não só por tradição, educação ou hábito, mas principalmente por convicção e inteligência. Logo, para ser ético é preciso aprender a ser cidadão, aprender a agir com respeito, honestidade, responsabilidade, lealdade, solidariedade, justiça e não violência.</a:t>
            </a:r>
          </a:p>
        </p:txBody>
      </p:sp>
    </p:spTree>
    <p:extLst>
      <p:ext uri="{BB962C8B-B14F-4D97-AF65-F5344CB8AC3E}">
        <p14:creationId xmlns:p14="http://schemas.microsoft.com/office/powerpoint/2010/main" val="3942282498"/>
      </p:ext>
    </p:extLst>
  </p:cSld>
  <p:clrMapOvr>
    <a:masterClrMapping/>
  </p:clrMapOvr>
</p:sld>
</file>

<file path=ppt/theme/theme1.xml><?xml version="1.0" encoding="utf-8"?>
<a:theme xmlns:a="http://schemas.openxmlformats.org/drawingml/2006/main" name="Quadr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TM03457475[[fn=Quadro]]</Template>
  <TotalTime>271</TotalTime>
  <Words>1361</Words>
  <Application>Microsoft Office PowerPoint</Application>
  <PresentationFormat>Widescreen</PresentationFormat>
  <Paragraphs>108</Paragraphs>
  <Slides>37</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37</vt:i4>
      </vt:variant>
    </vt:vector>
  </HeadingPairs>
  <TitlesOfParts>
    <vt:vector size="44" baseType="lpstr">
      <vt:lpstr>Bahnschrift Condensed</vt:lpstr>
      <vt:lpstr>Baskerville Old Face</vt:lpstr>
      <vt:lpstr>Corbel</vt:lpstr>
      <vt:lpstr>Google Sans</vt:lpstr>
      <vt:lpstr>Wingdings</vt:lpstr>
      <vt:lpstr>Wingdings 2</vt:lpstr>
      <vt:lpstr>Quadro</vt:lpstr>
      <vt:lpstr>Explorando a Ética e Valores Humanos </vt:lpstr>
      <vt:lpstr>O que são  Valores Humanos:</vt:lpstr>
      <vt:lpstr>Exemplos de Valores Humanos:</vt:lpstr>
      <vt:lpstr>Apresentação do PowerPoint</vt:lpstr>
      <vt:lpstr>Apresentação do PowerPoint</vt:lpstr>
      <vt:lpstr>EXEMPLOS DE ÉTICA </vt:lpstr>
      <vt:lpstr>Apresentação do PowerPoint</vt:lpstr>
      <vt:lpstr>REFLEXÃO:</vt:lpstr>
      <vt:lpstr>A IMPORTÃNCIA DA ÉTICA NA SOCIEDADE</vt:lpstr>
      <vt:lpstr>BREVE HISTÓRICO  </vt:lpstr>
      <vt:lpstr>FILÓSOFOS </vt:lpstr>
      <vt:lpstr>TEORÍAS ÉTICAS</vt:lpstr>
      <vt:lpstr>DESENVOLVIMENTO AO LONGO DO TEMPO</vt:lpstr>
      <vt:lpstr>DEFINIÇÃO DE ÉTICA SOCIAL </vt:lpstr>
      <vt:lpstr>RESPONSABILIDADE SOCIAL</vt:lpstr>
      <vt:lpstr>QUESTÕES ÉTICAS SOCIAIS</vt:lpstr>
      <vt:lpstr>ÉTICA GLOBAL</vt:lpstr>
      <vt:lpstr>DESAFIOS ÉTICOS GLOBAIS</vt:lpstr>
      <vt:lpstr>EXEMPLOS DE ÉTICAS GLOBAIS</vt:lpstr>
      <vt:lpstr>BIOÉTICA</vt:lpstr>
      <vt:lpstr>PRINCÍPIOS DA BIOÉTICA </vt:lpstr>
      <vt:lpstr>BIOÉTICA NA MEDICINA E PESQUISA</vt:lpstr>
      <vt:lpstr>DEFINIÇÃO DE ÉTICA PROFISSIONAL </vt:lpstr>
      <vt:lpstr>CÓDIGOS DE ÉTICA </vt:lpstr>
      <vt:lpstr>ÉTICA NO AMBIENTE DE TRABALHO</vt:lpstr>
      <vt:lpstr>COMPORTAMENTO ANTIÉTICO</vt:lpstr>
      <vt:lpstr>ÉTICA NO TRABALHO</vt:lpstr>
      <vt:lpstr>ESTUDO DE ÉTICA PROFISSIONAL</vt:lpstr>
      <vt:lpstr>VALORES HUMANOS</vt:lpstr>
      <vt:lpstr>BIOÉTICA</vt:lpstr>
      <vt:lpstr>ÉTICA PROFISSIONAL</vt:lpstr>
      <vt:lpstr>DILEMA ÉTICO</vt:lpstr>
      <vt:lpstr>PRINCIPAIS CONCEITOS </vt:lpstr>
      <vt:lpstr>IMPORTÂNCIA DA ÉTICA</vt:lpstr>
      <vt:lpstr>PERGUNTAS</vt:lpstr>
      <vt:lpstr>AGRADECIMENTO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Explorando a Ética e Valores Humanos</dc:title>
  <dc:creator>aluno</dc:creator>
  <cp:lastModifiedBy>fernandesvictoria807@gmail.com</cp:lastModifiedBy>
  <cp:revision>24</cp:revision>
  <dcterms:created xsi:type="dcterms:W3CDTF">2023-10-04T21:53:17Z</dcterms:created>
  <dcterms:modified xsi:type="dcterms:W3CDTF">2023-10-07T22:30:19Z</dcterms:modified>
</cp:coreProperties>
</file>